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2.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3.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27"/>
  </p:normalViewPr>
  <p:slideViewPr>
    <p:cSldViewPr snapToGrid="0">
      <p:cViewPr varScale="1">
        <p:scale>
          <a:sx n="88" d="100"/>
          <a:sy n="88" d="100"/>
        </p:scale>
        <p:origin x="94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barChart>
        <c:barDir val="bar"/>
        <c:grouping val="clustered"/>
        <c:varyColors val="0"/>
        <c:ser>
          <c:idx val="0"/>
          <c:order val="0"/>
          <c:tx>
            <c:v>Millones de equipos</c:v>
          </c:tx>
          <c:spPr>
            <a:solidFill>
              <a:srgbClr val="007E87"/>
            </a:solidFill>
          </c:spPr>
          <c:invertIfNegative val="1"/>
          <c:dLbls>
            <c:dLbl>
              <c:idx val="0"/>
              <c:tx>
                <c:rich>
                  <a:bodyPr/>
                  <a:lstStyle/>
                  <a:p>
                    <a:r>
                      <a:rPr lang="en-AR" sz="1875" b="1">
                        <a:solidFill>
                          <a:srgbClr val="163C43"/>
                        </a:solidFill>
                        <a:latin typeface="Nimbus Sans"/>
                        <a:ea typeface="Nimbus Sans"/>
                        <a:cs typeface="Nimbus Sans"/>
                      </a:rPr>
                      <a:t>6,19</a:t>
                    </a:r>
                  </a:p>
                </c:rich>
              </c:tx>
              <c:spPr/>
              <c:showLegendKey val="1"/>
              <c:showVal val="1"/>
              <c:showCatName val="1"/>
              <c:showSerName val="1"/>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0-D511-4B49-918C-0FFABB59BC70}"/>
                </c:ext>
              </c:extLst>
            </c:dLbl>
            <c:dLbl>
              <c:idx val="1"/>
              <c:tx>
                <c:rich>
                  <a:bodyPr/>
                  <a:lstStyle/>
                  <a:p>
                    <a:r>
                      <a:rPr lang="en-AR" sz="1875" b="1">
                        <a:solidFill>
                          <a:srgbClr val="163C43"/>
                        </a:solidFill>
                        <a:latin typeface="Nimbus Sans"/>
                        <a:ea typeface="Nimbus Sans"/>
                        <a:cs typeface="Nimbus Sans"/>
                      </a:rPr>
                      <a:t>3,24</a:t>
                    </a:r>
                  </a:p>
                </c:rich>
              </c:tx>
              <c:spPr/>
              <c:showLegendKey val="1"/>
              <c:showVal val="1"/>
              <c:showCatName val="1"/>
              <c:showSerName val="1"/>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1-D511-4B49-918C-0FFABB59BC70}"/>
                </c:ext>
              </c:extLst>
            </c:dLbl>
            <c:dLbl>
              <c:idx val="2"/>
              <c:tx>
                <c:rich>
                  <a:bodyPr/>
                  <a:lstStyle/>
                  <a:p>
                    <a:r>
                      <a:rPr lang="en-AR" sz="1875" b="1">
                        <a:solidFill>
                          <a:srgbClr val="163C43"/>
                        </a:solidFill>
                        <a:latin typeface="Nimbus Sans"/>
                        <a:ea typeface="Nimbus Sans"/>
                        <a:cs typeface="Nimbus Sans"/>
                      </a:rPr>
                      <a:t>1,52</a:t>
                    </a:r>
                  </a:p>
                </c:rich>
              </c:tx>
              <c:spPr/>
              <c:showLegendKey val="1"/>
              <c:showVal val="1"/>
              <c:showCatName val="1"/>
              <c:showSerName val="1"/>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2-D511-4B49-918C-0FFABB59BC70}"/>
                </c:ext>
              </c:extLst>
            </c:dLbl>
            <c:spPr>
              <a:noFill/>
              <a:ln>
                <a:noFill/>
              </a:ln>
              <a:effectLst/>
            </c:spPr>
            <c:showLegendKey val="1"/>
            <c:showVal val="1"/>
            <c:showCatName val="1"/>
            <c:showSerName val="1"/>
            <c:showPercent val="1"/>
            <c:showBubbleSize val="1"/>
            <c:showLeaderLines val="0"/>
            <c:extLst>
              <c:ext xmlns:c15="http://schemas.microsoft.com/office/drawing/2012/chart" uri="{CE6537A1-D6FC-4f65-9D91-7224C49458BB}">
                <c15:showLeaderLines val="0"/>
              </c:ext>
            </c:extLst>
          </c:dLbls>
          <c:cat>
            <c:strRef>
              <c:f>'Chart Data'!$A$2:$A$4</c:f>
              <c:strCache>
                <c:ptCount val="3"/>
                <c:pt idx="0">
                  <c:v>Telefonía celular (ERMC)</c:v>
                </c:pt>
                <c:pt idx="1">
                  <c:v>Televisores</c:v>
                </c:pt>
                <c:pt idx="2">
                  <c:v>Aire acondicionado no automotor</c:v>
                </c:pt>
              </c:strCache>
            </c:strRef>
          </c:cat>
          <c:val>
            <c:numRef>
              <c:f>'Chart Data'!$B$2:$B$4</c:f>
              <c:numCache>
                <c:formatCode>0.00</c:formatCode>
                <c:ptCount val="3"/>
                <c:pt idx="0">
                  <c:v>6.191751</c:v>
                </c:pt>
                <c:pt idx="1">
                  <c:v>3.2380740000000001</c:v>
                </c:pt>
                <c:pt idx="2">
                  <c:v>1.521436</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3-D511-4B49-918C-0FFABB59BC70}"/>
            </c:ext>
          </c:extLst>
        </c:ser>
        <c:dLbls>
          <c:dLblPos val="outEnd"/>
          <c:showLegendKey val="0"/>
          <c:showVal val="1"/>
          <c:showCatName val="0"/>
          <c:showSerName val="0"/>
          <c:showPercent val="0"/>
          <c:showBubbleSize val="0"/>
        </c:dLbls>
        <c:gapWidth val="70"/>
        <c:axId val="48650112"/>
        <c:axId val="48672768"/>
      </c:barChart>
      <c:catAx>
        <c:axId val="48650112"/>
        <c:scaling>
          <c:orientation val="minMax"/>
        </c:scaling>
        <c:delete val="0"/>
        <c:axPos val="l"/>
        <c:numFmt formatCode="General" sourceLinked="1"/>
        <c:majorTickMark val="none"/>
        <c:minorTickMark val="none"/>
        <c:tickLblPos val="nextTo"/>
        <c:spPr>
          <a:ln w="0">
            <a:noFill/>
          </a:ln>
        </c:spPr>
        <c:txPr>
          <a:bodyPr anchorCtr="1"/>
          <a:lstStyle/>
          <a:p>
            <a:pPr>
              <a:defRPr sz="1650">
                <a:solidFill>
                  <a:srgbClr val="344E54"/>
                </a:solidFill>
                <a:latin typeface="Nimbus Sans"/>
                <a:ea typeface="Nimbus Sans"/>
                <a:cs typeface="Nimbus Sans"/>
              </a:defRPr>
            </a:pPr>
            <a:endParaRPr lang="en-AR"/>
          </a:p>
        </c:txPr>
        <c:crossAx val="48672768"/>
        <c:crosses val="autoZero"/>
        <c:auto val="1"/>
        <c:lblAlgn val="ctr"/>
        <c:lblOffset val="100"/>
        <c:noMultiLvlLbl val="1"/>
      </c:catAx>
      <c:valAx>
        <c:axId val="48672768"/>
        <c:scaling>
          <c:orientation val="minMax"/>
          <c:max val="7"/>
          <c:min val="0"/>
        </c:scaling>
        <c:delete val="1"/>
        <c:axPos val="b"/>
        <c:numFmt formatCode="0.00" sourceLinked="1"/>
        <c:majorTickMark val="none"/>
        <c:minorTickMark val="none"/>
        <c:tickLblPos val="nextTo"/>
        <c:crossAx val="48650112"/>
        <c:crosses val="autoZero"/>
        <c:crossBetween val="between"/>
      </c:valAx>
      <c:spPr>
        <a:solidFill>
          <a:srgbClr val="FFFFFF"/>
        </a:solidFill>
      </c:spPr>
    </c:plotArea>
    <c:plotVisOnly val="1"/>
    <c:dispBlanksAs val="zero"/>
    <c:showDLblsOverMax val="1"/>
  </c:chart>
  <c:spPr>
    <a:solidFill>
      <a:srgbClr val="FFFFFF"/>
    </a:solidFill>
    <a:ln w="0">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barChart>
        <c:barDir val="col"/>
        <c:grouping val="clustered"/>
        <c:varyColors val="0"/>
        <c:ser>
          <c:idx val="0"/>
          <c:order val="0"/>
          <c:tx>
            <c:v>Miles de módulos</c:v>
          </c:tx>
          <c:spPr>
            <a:solidFill>
              <a:srgbClr val="007E87"/>
            </a:solidFill>
          </c:spPr>
          <c:invertIfNegative val="1"/>
          <c:dLbls>
            <c:dLbl>
              <c:idx val="0"/>
              <c:tx>
                <c:rich>
                  <a:bodyPr/>
                  <a:lstStyle/>
                  <a:p>
                    <a:r>
                      <a:rPr lang="en-AR" sz="1875" b="1">
                        <a:solidFill>
                          <a:srgbClr val="163C43"/>
                        </a:solidFill>
                        <a:latin typeface="Nimbus Sans"/>
                        <a:ea typeface="Nimbus Sans"/>
                        <a:cs typeface="Nimbus Sans"/>
                      </a:rPr>
                      <a:t>177,1</a:t>
                    </a:r>
                  </a:p>
                </c:rich>
              </c:tx>
              <c:spPr/>
              <c:showLegendKey val="1"/>
              <c:showVal val="1"/>
              <c:showCatName val="1"/>
              <c:showSerName val="1"/>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0-EE39-5F49-8AEC-A90E25565026}"/>
                </c:ext>
              </c:extLst>
            </c:dLbl>
            <c:dLbl>
              <c:idx val="1"/>
              <c:tx>
                <c:rich>
                  <a:bodyPr/>
                  <a:lstStyle/>
                  <a:p>
                    <a:r>
                      <a:rPr lang="en-AR" sz="1875" b="1">
                        <a:solidFill>
                          <a:srgbClr val="163C43"/>
                        </a:solidFill>
                        <a:latin typeface="Nimbus Sans"/>
                        <a:ea typeface="Nimbus Sans"/>
                        <a:cs typeface="Nimbus Sans"/>
                      </a:rPr>
                      <a:t>308,5</a:t>
                    </a:r>
                  </a:p>
                </c:rich>
              </c:tx>
              <c:spPr/>
              <c:showLegendKey val="1"/>
              <c:showVal val="1"/>
              <c:showCatName val="1"/>
              <c:showSerName val="1"/>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1-EE39-5F49-8AEC-A90E25565026}"/>
                </c:ext>
              </c:extLst>
            </c:dLbl>
            <c:dLbl>
              <c:idx val="2"/>
              <c:tx>
                <c:rich>
                  <a:bodyPr/>
                  <a:lstStyle/>
                  <a:p>
                    <a:r>
                      <a:rPr lang="en-AR" sz="1875" b="1">
                        <a:solidFill>
                          <a:srgbClr val="163C43"/>
                        </a:solidFill>
                        <a:latin typeface="Nimbus Sans"/>
                        <a:ea typeface="Nimbus Sans"/>
                        <a:cs typeface="Nimbus Sans"/>
                      </a:rPr>
                      <a:t>418,3</a:t>
                    </a:r>
                  </a:p>
                </c:rich>
              </c:tx>
              <c:spPr/>
              <c:showLegendKey val="1"/>
              <c:showVal val="1"/>
              <c:showCatName val="1"/>
              <c:showSerName val="1"/>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2-EE39-5F49-8AEC-A90E25565026}"/>
                </c:ext>
              </c:extLst>
            </c:dLbl>
            <c:spPr>
              <a:noFill/>
              <a:ln>
                <a:noFill/>
              </a:ln>
              <a:effectLst/>
            </c:spPr>
            <c:showLegendKey val="1"/>
            <c:showVal val="1"/>
            <c:showCatName val="1"/>
            <c:showSerName val="1"/>
            <c:showPercent val="1"/>
            <c:showBubbleSize val="1"/>
            <c:showLeaderLines val="0"/>
            <c:extLst>
              <c:ext xmlns:c15="http://schemas.microsoft.com/office/drawing/2012/chart" uri="{CE6537A1-D6FC-4f65-9D91-7224C49458BB}">
                <c15:showLeaderLines val="0"/>
              </c:ext>
            </c:extLst>
          </c:dLbls>
          <c:cat>
            <c:numRef>
              <c:f>'Chart Data'!$A$2:$A$4</c:f>
              <c:numCache>
                <c:formatCode>General</c:formatCode>
                <c:ptCount val="3"/>
                <c:pt idx="0">
                  <c:v>2023</c:v>
                </c:pt>
                <c:pt idx="1">
                  <c:v>2024</c:v>
                </c:pt>
                <c:pt idx="2">
                  <c:v>2025</c:v>
                </c:pt>
              </c:numCache>
            </c:numRef>
          </c:cat>
          <c:val>
            <c:numRef>
              <c:f>'Chart Data'!$B$2:$B$4</c:f>
              <c:numCache>
                <c:formatCode>0.0</c:formatCode>
                <c:ptCount val="3"/>
                <c:pt idx="0">
                  <c:v>177.12700000000001</c:v>
                </c:pt>
                <c:pt idx="1">
                  <c:v>308.52300000000002</c:v>
                </c:pt>
                <c:pt idx="2">
                  <c:v>418.334</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3-EE39-5F49-8AEC-A90E25565026}"/>
            </c:ext>
          </c:extLst>
        </c:ser>
        <c:dLbls>
          <c:dLblPos val="outEnd"/>
          <c:showLegendKey val="0"/>
          <c:showVal val="1"/>
          <c:showCatName val="0"/>
          <c:showSerName val="0"/>
          <c:showPercent val="0"/>
          <c:showBubbleSize val="0"/>
        </c:dLbls>
        <c:gapWidth val="100"/>
        <c:axId val="48650112"/>
        <c:axId val="48672768"/>
      </c:barChart>
      <c:catAx>
        <c:axId val="48650112"/>
        <c:scaling>
          <c:orientation val="minMax"/>
        </c:scaling>
        <c:delete val="0"/>
        <c:axPos val="b"/>
        <c:numFmt formatCode="General" sourceLinked="1"/>
        <c:majorTickMark val="none"/>
        <c:minorTickMark val="none"/>
        <c:tickLblPos val="nextTo"/>
        <c:spPr>
          <a:ln w="0">
            <a:noFill/>
          </a:ln>
        </c:spPr>
        <c:txPr>
          <a:bodyPr anchorCtr="1"/>
          <a:lstStyle/>
          <a:p>
            <a:pPr>
              <a:defRPr sz="1800">
                <a:solidFill>
                  <a:srgbClr val="344E54"/>
                </a:solidFill>
                <a:latin typeface="Nimbus Sans"/>
                <a:ea typeface="Nimbus Sans"/>
                <a:cs typeface="Nimbus Sans"/>
              </a:defRPr>
            </a:pPr>
            <a:endParaRPr lang="en-AR"/>
          </a:p>
        </c:txPr>
        <c:crossAx val="48672768"/>
        <c:crosses val="autoZero"/>
        <c:auto val="1"/>
        <c:lblAlgn val="ctr"/>
        <c:lblOffset val="100"/>
        <c:noMultiLvlLbl val="1"/>
      </c:catAx>
      <c:valAx>
        <c:axId val="48672768"/>
        <c:scaling>
          <c:orientation val="minMax"/>
          <c:max val="500"/>
          <c:min val="0"/>
        </c:scaling>
        <c:delete val="0"/>
        <c:axPos val="l"/>
        <c:majorGridlines>
          <c:spPr>
            <a:ln w="9525">
              <a:solidFill>
                <a:srgbClr val="D8E4E5"/>
              </a:solidFill>
            </a:ln>
          </c:spPr>
        </c:majorGridlines>
        <c:numFmt formatCode="0.0" sourceLinked="1"/>
        <c:majorTickMark val="none"/>
        <c:minorTickMark val="none"/>
        <c:tickLblPos val="nextTo"/>
        <c:spPr>
          <a:ln w="0">
            <a:noFill/>
          </a:ln>
        </c:spPr>
        <c:txPr>
          <a:bodyPr anchorCtr="1"/>
          <a:lstStyle/>
          <a:p>
            <a:pPr>
              <a:defRPr sz="1500">
                <a:solidFill>
                  <a:srgbClr val="61767C"/>
                </a:solidFill>
                <a:latin typeface="Nimbus Sans"/>
                <a:ea typeface="Nimbus Sans"/>
                <a:cs typeface="Nimbus Sans"/>
              </a:defRPr>
            </a:pPr>
            <a:endParaRPr lang="en-AR"/>
          </a:p>
        </c:txPr>
        <c:crossAx val="48650112"/>
        <c:crosses val="autoZero"/>
        <c:crossBetween val="between"/>
        <c:majorUnit val="100"/>
      </c:valAx>
      <c:spPr>
        <a:solidFill>
          <a:srgbClr val="FFFFFF"/>
        </a:solidFill>
      </c:spPr>
    </c:plotArea>
    <c:plotVisOnly val="1"/>
    <c:dispBlanksAs val="zero"/>
    <c:showDLblsOverMax val="1"/>
  </c:chart>
  <c:spPr>
    <a:solidFill>
      <a:srgbClr val="FFFFFF"/>
    </a:solidFill>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barChart>
        <c:barDir val="bar"/>
        <c:grouping val="clustered"/>
        <c:varyColors val="0"/>
        <c:ser>
          <c:idx val="0"/>
          <c:order val="0"/>
          <c:tx>
            <c:v>USD millones</c:v>
          </c:tx>
          <c:spPr>
            <a:solidFill>
              <a:srgbClr val="007E87"/>
            </a:solidFill>
          </c:spPr>
          <c:invertIfNegative val="1"/>
          <c:dLbls>
            <c:spPr>
              <a:noFill/>
              <a:ln>
                <a:noFill/>
              </a:ln>
              <a:effectLst/>
            </c:spPr>
            <c:txPr>
              <a:bodyPr anchorCtr="1"/>
              <a:lstStyle/>
              <a:p>
                <a:pPr>
                  <a:defRPr sz="1950" b="1">
                    <a:solidFill>
                      <a:srgbClr val="163C43"/>
                    </a:solidFill>
                    <a:latin typeface="Nimbus Sans"/>
                    <a:ea typeface="Nimbus Sans"/>
                    <a:cs typeface="Nimbus Sans"/>
                  </a:defRPr>
                </a:pPr>
                <a:endParaRPr lang="en-A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Data'!$A$2:$A$5</c:f>
              <c:strCache>
                <c:ptCount val="4"/>
                <c:pt idx="0">
                  <c:v>Combustibles y energía</c:v>
                </c:pt>
                <c:pt idx="1">
                  <c:v>Productos primarios</c:v>
                </c:pt>
                <c:pt idx="2">
                  <c:v>Manufacturas industriales</c:v>
                </c:pt>
                <c:pt idx="3">
                  <c:v>Manufacturas agropecuarias</c:v>
                </c:pt>
              </c:strCache>
            </c:strRef>
          </c:cat>
          <c:val>
            <c:numRef>
              <c:f>'Chart Data'!$B$2:$B$5</c:f>
              <c:numCache>
                <c:formatCode>0</c:formatCode>
                <c:ptCount val="4"/>
                <c:pt idx="0">
                  <c:v>351</c:v>
                </c:pt>
                <c:pt idx="1">
                  <c:v>74</c:v>
                </c:pt>
                <c:pt idx="2">
                  <c:v>44</c:v>
                </c:pt>
                <c:pt idx="3">
                  <c:v>22</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50F8-7B4D-BFF5-6DB40FEED905}"/>
            </c:ext>
          </c:extLst>
        </c:ser>
        <c:dLbls>
          <c:dLblPos val="outEnd"/>
          <c:showLegendKey val="0"/>
          <c:showVal val="1"/>
          <c:showCatName val="0"/>
          <c:showSerName val="0"/>
          <c:showPercent val="0"/>
          <c:showBubbleSize val="0"/>
        </c:dLbls>
        <c:gapWidth val="70"/>
        <c:axId val="48650112"/>
        <c:axId val="48672768"/>
      </c:barChart>
      <c:catAx>
        <c:axId val="48650112"/>
        <c:scaling>
          <c:orientation val="minMax"/>
        </c:scaling>
        <c:delete val="0"/>
        <c:axPos val="l"/>
        <c:numFmt formatCode="General" sourceLinked="1"/>
        <c:majorTickMark val="none"/>
        <c:minorTickMark val="none"/>
        <c:tickLblPos val="nextTo"/>
        <c:spPr>
          <a:ln w="0">
            <a:noFill/>
          </a:ln>
        </c:spPr>
        <c:txPr>
          <a:bodyPr anchorCtr="1"/>
          <a:lstStyle/>
          <a:p>
            <a:pPr>
              <a:defRPr sz="1575">
                <a:solidFill>
                  <a:srgbClr val="344E54"/>
                </a:solidFill>
                <a:latin typeface="Nimbus Sans"/>
                <a:ea typeface="Nimbus Sans"/>
                <a:cs typeface="Nimbus Sans"/>
              </a:defRPr>
            </a:pPr>
            <a:endParaRPr lang="en-AR"/>
          </a:p>
        </c:txPr>
        <c:crossAx val="48672768"/>
        <c:crosses val="autoZero"/>
        <c:auto val="1"/>
        <c:lblAlgn val="ctr"/>
        <c:lblOffset val="100"/>
        <c:noMultiLvlLbl val="1"/>
      </c:catAx>
      <c:valAx>
        <c:axId val="48672768"/>
        <c:scaling>
          <c:orientation val="minMax"/>
          <c:max val="420"/>
          <c:min val="0"/>
        </c:scaling>
        <c:delete val="1"/>
        <c:axPos val="b"/>
        <c:numFmt formatCode="0" sourceLinked="1"/>
        <c:majorTickMark val="none"/>
        <c:minorTickMark val="none"/>
        <c:tickLblPos val="nextTo"/>
        <c:crossAx val="48650112"/>
        <c:crosses val="autoZero"/>
        <c:crossBetween val="between"/>
      </c:valAx>
      <c:spPr>
        <a:solidFill>
          <a:srgbClr val="FFFFFF"/>
        </a:solidFill>
      </c:spPr>
    </c:plotArea>
    <c:plotVisOnly val="1"/>
    <c:dispBlanksAs val="zero"/>
    <c:showDLblsOverMax val="1"/>
  </c:chart>
  <c:spPr>
    <a:solidFill>
      <a:srgbClr val="FFFFFF"/>
    </a:solidFill>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Proyectos_Dec. 727-21 (3).xlsx, hoja Base. Fotografía real: planta BGH en Río Grande. Fuente y crédito: https://grupobgh.com/wp-content/uploads/2020/03/riogrande.jpg. La foto ilustra una planta del universo estudiado. No representa todas las empresas. Cifras mensuales hasta agosto de 2026. Relevamiento documental preparado el 1 de octubre de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Proyectos_Dec. 727-21 (3).xlsx, hoja Base, filas 4:265. 51 razones sociales únicas mediante continuidad de la empresa en filas sin nombre. 36 tienen al menos un producto con producción mensual positiva en 2025. 261 filas con producto informado. El rubro se hereda de la cabecera de cada empresa. Empleo: suma de los promedios numéricos informados en DN4:DN265 = 9268.994950. Electrónica y mecánica: 7669.856061, participación 82.7474%. Se redondean a aproximadamente 9.300 y 83%. Los promedios pueden cubrir distintos meses de información por empresa. No se suman nuevamente trabajadores por producto. Cinco empresas registran rechazo de adhesión: Australtex, Barpla, Fabrisur, Hilandería Río Grande y Sueño Fueguino. Las cifras describen la base, no un censo de empresas con beneficios vigentes.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Proyectos_Dec. 727-21 (3).xlsx, hoja Base, columnas A, D y E, filas 4:265. Las 51 empresas se muestran con nombres abreviados. Total: 27 electrónicas, 7 plásticas, 7 textiles, 4 confeccionistas, 4 pesqueras, 1 mecánica y 1 varios. Rótulo Otros equivale a Varios. Directorio de razones sociales originales:</a:t>
            </a:r>
          </a:p>
          <a:p>
            <a:r>
              <a:t>ACSUR S.A.</a:t>
            </a:r>
          </a:p>
          <a:p>
            <a:r>
              <a:t>AIRES DEL SUR S.A.</a:t>
            </a:r>
          </a:p>
          <a:p>
            <a:r>
              <a:t>ARMAVIR S.A.</a:t>
            </a:r>
          </a:p>
          <a:p>
            <a:r>
              <a:t>ATHUEL ELECTRONICA S.A.</a:t>
            </a:r>
          </a:p>
          <a:p>
            <a:r>
              <a:t>AUDIVIC S.A.</a:t>
            </a:r>
          </a:p>
          <a:p>
            <a:r>
              <a:t>AUSTRALTEX S.A.</a:t>
            </a:r>
          </a:p>
          <a:p>
            <a:r>
              <a:t>BADISUR S.R.L.</a:t>
            </a:r>
          </a:p>
          <a:p>
            <a:r>
              <a:t>BAPLAST S.R.L.</a:t>
            </a:r>
          </a:p>
          <a:p>
            <a:r>
              <a:t>BARPLA S.A.</a:t>
            </a:r>
          </a:p>
          <a:p>
            <a:r>
              <a:t>B.G.H. S.A.</a:t>
            </a:r>
          </a:p>
          <a:p>
            <a:r>
              <a:t>BLANCO NIEVE S.A.</a:t>
            </a:r>
          </a:p>
          <a:p>
            <a:r>
              <a:t>BRIGHTSTAR FUEGUINA S.A.</a:t>
            </a:r>
          </a:p>
          <a:p>
            <a:r>
              <a:t>CARRIER FUEGUINA S.A.</a:t>
            </a:r>
          </a:p>
          <a:p>
            <a:r>
              <a:t>CENTRO DE LA INFORMÁTICA S.A.</a:t>
            </a:r>
          </a:p>
          <a:p>
            <a:r>
              <a:t>COOPERATIVA DE TRABAJO RENACER EX AURORA USHUAIA LIMITADA</a:t>
            </a:r>
          </a:p>
          <a:p>
            <a:r>
              <a:t>CORADIR S.A.</a:t>
            </a:r>
          </a:p>
          <a:p>
            <a:r>
              <a:t>CORDONSED S.A.</a:t>
            </a:r>
          </a:p>
          <a:p>
            <a:r>
              <a:t>DAFU S.A.</a:t>
            </a:r>
          </a:p>
          <a:p>
            <a:r>
              <a:t>ELECTROFUEGUINA S.A.</a:t>
            </a:r>
          </a:p>
          <a:p>
            <a:r>
              <a:t>EMPRESA PESQUERA DE LA PATAGONIA Y ANTÁRTIDA S.A.</a:t>
            </a:r>
          </a:p>
          <a:p>
            <a:r>
              <a:t>FABRISUR S.A.</a:t>
            </a:r>
          </a:p>
          <a:p>
            <a:r>
              <a:t>FAMAR FUEGUINA S.A.</a:t>
            </a:r>
          </a:p>
          <a:p>
            <a:r>
              <a:t>FABRICA AUSTRAL DE PRODUCTOS ELECTRONICOS S.A.</a:t>
            </a:r>
          </a:p>
          <a:p>
            <a:r>
              <a:t>GALA KOKUN S.A.</a:t>
            </a:r>
          </a:p>
          <a:p>
            <a:r>
              <a:t>GLACIAR PESQUERA S.A.</a:t>
            </a:r>
          </a:p>
          <a:p>
            <a:r>
              <a:t>HILANDERIA FUEGUINA S.A.</a:t>
            </a:r>
          </a:p>
          <a:p>
            <a:r>
              <a:t>HILANDERIA RIO GRANDE S.A.</a:t>
            </a:r>
          </a:p>
          <a:p>
            <a:r>
              <a:t>INDUSTRIA AUSTRAL DE TECNOLOGÍA S.A.U.</a:t>
            </a:r>
          </a:p>
          <a:p>
            <a:r>
              <a:t>I.F.R.E.S.A. (Industria Fueguina de Relojeria Electrónica S.A.)</a:t>
            </a:r>
          </a:p>
          <a:p>
            <a:r>
              <a:t>I.P.A.S.A. (Industrias Plásticas Australes)</a:t>
            </a:r>
          </a:p>
          <a:p>
            <a:r>
              <a:t>JO&amp;ED S.A.</a:t>
            </a:r>
          </a:p>
          <a:p>
            <a:r>
              <a:t>KMG FUEGUINA S.A.</a:t>
            </a:r>
          </a:p>
          <a:p>
            <a:r>
              <a:t>LEANVAL S.A.</a:t>
            </a:r>
          </a:p>
          <a:p>
            <a:r>
              <a:t>MEGASAT S.A.U.</a:t>
            </a:r>
          </a:p>
          <a:p>
            <a:r>
              <a:t>MIRGOR S.A.C.I.F.I.A.</a:t>
            </a:r>
          </a:p>
          <a:p>
            <a:r>
              <a:t>NEWSAN S.A.</a:t>
            </a:r>
          </a:p>
          <a:p>
            <a:r>
              <a:t>PESQUERA DEL BEAGLE S.A.</a:t>
            </a:r>
          </a:p>
          <a:p>
            <a:r>
              <a:t>PLASTICOS DE LA ISLA GRANDE S.A.</a:t>
            </a:r>
          </a:p>
          <a:p>
            <a:r>
              <a:t>RADIO VICTORIA ARGENTINA S.A.</a:t>
            </a:r>
          </a:p>
          <a:p>
            <a:r>
              <a:t>RECTIFICADORES FUEGUINOS S.A.</a:t>
            </a:r>
          </a:p>
          <a:p>
            <a:r>
              <a:t>RIO CHICO S.A.</a:t>
            </a:r>
          </a:p>
          <a:p>
            <a:r>
              <a:t>SAN ARAWA S.A.U.</a:t>
            </a:r>
          </a:p>
          <a:p>
            <a:r>
              <a:t>SOLNIK S.A.</a:t>
            </a:r>
          </a:p>
          <a:p>
            <a:r>
              <a:t>SONTEC ARGENTINA S.A.</a:t>
            </a:r>
          </a:p>
          <a:p>
            <a:r>
              <a:t>SUEÑO FUEGUINO S.A.</a:t>
            </a:r>
          </a:p>
          <a:p>
            <a:r>
              <a:t>TECNOMYL S.A.</a:t>
            </a:r>
          </a:p>
          <a:p>
            <a:r>
              <a:t>TECNOSUR S.A.</a:t>
            </a:r>
          </a:p>
          <a:p>
            <a:r>
              <a:t>TELECOMUNICACIONES FUEGUINAS S.A.</a:t>
            </a:r>
          </a:p>
          <a:p>
            <a:r>
              <a:t>TEXTIL RIO GRANDE S.A.</a:t>
            </a:r>
          </a:p>
          <a:p>
            <a:r>
              <a:t>VIDEOLAR RIO GRANDE S.A.</a:t>
            </a:r>
          </a:p>
          <a:p>
            <a:r>
              <a:t>VINISA FUEGUINA S.R.L.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Proyectos_Dec. 727-21 (3).xlsx, hoja Base. Cálculos de producción 2025 a partir de AJ:AU. Preformas PET: filas 38 y 265 = 1.890.191.666 unidades. Envases Acsur: fila 4 = 355.525.794 unidades. Film y bolsas: filas 215 y 226 = 107.278.810,34 kg. Tejidos: filas 26 y 118 = 8.758.465 kg. Pesca: filas 116, 117 y 138 = 4.667.804,15 kg, dividido por 1.000 = 4.667,80415 t. Tecnomyl: filas 250 y 249 = 17.520.880 litros y 4.276.870 kg. Son ejemplos y no totales sectoriales. Se mantienen separadas unidades, kilos y litros. Australtex y Fabrisur figuran con rechazo de adhesión a la prórroga en la base.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Fechas seleccionadas para mostrar trayectoria, con distinta naturaleza explícita. Radio Victoria: historia corporativa, planta en Río Grande en 1977, https://radiovictoria.com.ar/es/historia/. BGH: fabrica en Río Grande desde 1978, https://grupobgh.com/acerca-del-grupo/. Mirgor: primera planta industrial en Río Grande en 1983, balance anual 2020, https://mirgor.com.ar/mirgor-wp20/wp-content/uploads/2021/03/202012-MSA-Balance-Anual-1.pdf. Newsan: origen de la compañía en 1991, historia institucional https://www.newsan.com.ar/uploads/banners/archivo_69.pdf; no se afirma que el primer inicio de fábrica del grupo ocurrió ese año. Famar: fila 120 de Proyectos_Dec. 727-21 (3).xlsx, hoja Base, Res. SICM 539/98, año de aprobación del proyecto y no fecha de fundación ni de inicio efectivo. La base no contiene fecha de inicio de fabricación para cada empresa.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Proyectos_Dec. 727-21 (3).xlsx, hoja Base. Familias con unidades comparables. ERMC: suma de filas cuyo producto contiene E.R.M.C. y rubro electrónica o mecánica, 2025 = 6191751. TVs: productos que contienen televisor = 3238074. Aire acondicionado no automotor: nombres que contienen aire o acondiciona, excluyendo automotor y evaporador = 1521436. Incluye la fila mecánica de Mirgor para TV y climatización no automotriz. No se incluyen autorradios ni módulos en ERMC. 27 empresas con rubro electrónica, 16 con al menos un producto de producción positiva en 2025. Se usa producción observada como evidencia de escala y no como medición de capacidad máxima. Chart en millones, datos editables.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Proyectos_Dec. 727-21 (3).xlsx, hoja Base. Newsan filas 195, 204, 205, 213. IAUTEC 142:148, especialmente 143 y 148. BGH 43:57, especialmente 46, 47 y 50. Radio Victoria 216:224. FAPESA 123:136. Electrofueguina 105:113. Solnik 230:232. Los ejemplos de volumen no suman toda la producción de cada empresa. Producto módulos Newsan aparece en 2026, no en 2025. M equivale a millones. Selección editorial de empresas con producción relevante, no ranking integral ni de facturación.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Proyectos_Dec. 727-21 (3).xlsx, hoja Base, filas 119,120,143,183,212,213,222. Producción en unidades. 2025: AJ:AU. Enero-agosto 2026: AV:BC. Famar módulos 418.334 y 267.837, autorradios 235.088 y 163.382. IAUTEC autorradios 141.793 y 85.769. Mirgor aire automotor 123.752 y 79.993. Newsan módulos: AV213:BC213 con enero '-', febrero 29.040, marzo 11.280, abril 67.800, mayo 46.061, junio 45.859, julio 40.420 y agosto 72.220 = 312.680. DO213 vacío. Newsan infotainment y Radio Victoria aire automotor sin producción positiva informada. Sin registro no significa que el proyecto haya caducado o que la empresa no pueda producir. La clasificación estadística autorradio no acredita qué fracción es infotainment. Mirgor declara fabricar unidades multimedia en su web https://mirgor.com/unidades-de-negocio/manufactura/. No se consolidan sociedades por grupo para evitar doble conteo.</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Proyectos_Dec. 727-21 (3).xlsx, hoja Base, fila 120. Normativa histórica registrada Res. SICM 539/98. Máximo anual 1.200.000 unidades. Producción mensual sumada: 2023 = 177.127, 2024 = 308.523, 2025 = 418.334, enero-agosto 2026 = 267.837. Los valores del gráfico se expresan en miles. No se interpreta la razón producción / máximo normativo como utilización de capacidad instalada. La Res. SIYC 17/2026 actualiza el proceso productivo de módulos electrónicos para vehículos e incluye ensayos y trazabilidad, https://www.argentina.gob.ar/normativa/nacional/resoluci%C3%B3n-17-2026-422443/texto. No determina cuánto equipamiento específico tiene cada planta.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Proyectos_Dec. 727-21 (3).xlsx, hoja Base, filas 212 y 213. Normas de proyecto según la base, no lectura independiente de cada resolución. Módulos: DE213 (activo fijo) = 156.641.800 pesos, DF213 (capital trabajo) = 114.993.750 pesos. Infotainment: DE212 = 199.104.500, DF212 = 1.086.666.667. Activo fijo total = 355.746.300. Capital de trabajo total = 1.201.660.417. Suma = 1.557.406.717 pesos nominales. Inversión significa compromiso consignado; no se afirma ejecución, valor de reposición ni monto actualizado a octubre 2026. DO213 está vacío, se recalcula enero-agosto con AV:BC. Máximos en J212 y J213. Un aviso público anterior de módulos señaló una inversión total distinta, 273.485.650 pesos; se conserva aquí la desagregación del Excel de trabajo, sin combinar fuentes ni actualizar cifras. No se suman compromisos históricos del resto del universo, por monedas, fechas y obligaciones conjuntas diferentes.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INDEC OPEX año 2025, https://www.indec.gob.ar/uploads/informesdeprensa/opex_03_26929F77A2CA.pdf, p.12 y cuadro 3 p.24. Total Tierra del Fuego USD 490 millones; crecimiento 18,2%. Rubros: CyE 351, PP 74, MOI 44, MOA 22 millones. Las cifras parciales suman 491 por redondeo del informe. Son montos FOB provinciales al exterior e incluyen empresas fuera del subrégimen; no miden exportaciones exclusivas de las 51 empresas ni de las electrónicas. MOI no equivale a electrónica. Caso Newsan: declaración pública del ministro provincial, publicada el 13/03/2026 https://19640noticias.com/contenido/95893/devita-produccion-newsan-exportacion-modulos-motos-brasil, sobre módulos para motos producidos en febrero y enviados a Brasil. La publicación no informa unidades o valor FOB. No se atribuyen los 312.680 módulos de producción acumulada a exportaciones. La base no contiene columnas de destinos, embarques ni FOB por empresa.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Oportunidades propuestas, no capacidades certificadas ni proyectos aprobados para cada empresa. Evidencia: productos de Proyectos_Dec. 727-21 (3).xlsx, hoja Base; Mirgor informa fabricación de placas y unidades de infotainment, https://mirgor.com/unidades-de-negocio/manufactura/. La Res. SIYC 17/2026 regula despiece, fabricación, ensayos de funcionamiento y trazabilidad de módulos para vehículos, https://www.argentina.gob.ar/normativa/nacional/resoluci%C3%B3n-17-2026-422443/texto. Se infiere que capacidades industriales pueden servir de base para nuevas aplicaciones, sujetas a adaptación. OEM / ODM / JDM se emplea en sentido comercial general: fabricación a especificación del cliente, diseño del proveedor y desarrollo conjunto. El alcance depende del acuerdo, propiedad intelectual y producto. No se presupone certificación automotriz de todo el universo ni fabricación de vehículos completos. La aprobación promocional y el cumplimiento de origen deben evaluarse para cada proyecto.</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Marco general, sin cálculo fiscal individual. Ley 19.640, arts.1:4,10:15,21 y24, https://www.argentina.gob.ar/normativa/nacional/ley-19640-28185/texto. Exenciones nacionales y régimen aduanero especial sujeto a alcance y excepciones. No se presenta IVA cero para toda operación ni un porcentaje universal de ahorro. Decreto 727/2021 actualizado, arts.1,2,4, https://www.argentina.gob.ar/normativa/nacional/norma-355761/actualizacion: hasta 31/12/2038 para adheridos, posible extensión por 15 años desde 2039 condicionada a régimen Manaos y verificación. Textiles Sección XI NCM: Decreto 594/2023 establece hasta 2028, con posible extensión hasta 2033 y condiciones específicas. Aporte FAMP originalmente 15% del beneficio IVA, actualmente fijado en 0% por Res. SIYC20/2026 mientras persistan condiciones de la norma. El régimen no otorga adhesión o aprobación automática a una nueva inversión. Para aplicar ventajas a un proyecto se requiere revisar proceso productivo, origen y obligaciones de producción, empleo e inversión.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Fuentes principales y enlaces:</a:t>
            </a:r>
          </a:p>
          <a:p>
            <a:r>
              <a:t>Proyectos_Dec. 727-21 (3).xlsx, hoja Base, versión provista por el usuario.</a:t>
            </a:r>
          </a:p>
          <a:p>
            <a:r>
              <a:t>law: https://www.argentina.gob.ar/normativa/nacional/ley-19640-28185/texto</a:t>
            </a:r>
          </a:p>
          <a:p>
            <a:r>
              <a:t>decree: https://www.argentina.gob.ar/normativa/nacional/norma-355761/actualizacion</a:t>
            </a:r>
          </a:p>
          <a:p>
            <a:r>
              <a:t>bgh: https://grupobgh.com/acerca-del-grupo/</a:t>
            </a:r>
          </a:p>
          <a:p>
            <a:r>
              <a:t>bghImg: https://grupobgh.com/wp-content/uploads/2020/03/riogrande.jpg</a:t>
            </a:r>
          </a:p>
          <a:p>
            <a:r>
              <a:t>mirgor: https://mirgor.com/unidades-de-negocio/manufactura/</a:t>
            </a:r>
          </a:p>
          <a:p>
            <a:r>
              <a:t>mirgorBalance: https://mirgor.com.ar/mirgor-wp20/wp-content/uploads/2021/03/202012-MSA-Balance-Anual-1.pdf</a:t>
            </a:r>
          </a:p>
          <a:p>
            <a:r>
              <a:t>newsan: https://www.newsan.com.ar/uploads/banners/archivo_69.pdf</a:t>
            </a:r>
          </a:p>
          <a:p>
            <a:r>
              <a:t>radio: https://radiovictoria.com.ar/es/historia/</a:t>
            </a:r>
          </a:p>
          <a:p>
            <a:r>
              <a:t>indec: https://www.indec.gob.ar/uploads/informesdeprensa/opex_03_26929F77A2CA.pdf</a:t>
            </a:r>
          </a:p>
          <a:p>
            <a:r>
              <a:t>modules: https://www.argentina.gob.ar/normativa/nacional/resoluci%C3%B3n-17-2026-422443/texto</a:t>
            </a:r>
          </a:p>
          <a:p>
            <a:r>
              <a:t>exportNewsan: https://19640noticias.com/contenido/95893/devita-produccion-newsan-exportacion-modulos-motos-brasil</a:t>
            </a:r>
          </a:p>
          <a:p>
            <a:r>
              <a:t>Metodología: forward-fill del nombre de empresa y rubro en filas de productos. No se cuentan filas vacías. Los indicadores de empresas describen la base documental; no certifican situación legal vigente. Los 261 registros no se denominan proyectos porque puede haber varias filas por resolución o proyecto. Producción anual: suma de valores numéricos mensuales. '-' y vacíos se tratan como ausencia de producción positiva informada, no como prueba de cierre. Hallazgos: fila213 Newsan carece de acumulado pero contiene 312.680 módulos en 2026; fila205 Newsan 2024 tiene acumulado desactualizado (1.435.448) frente a meses (2.185.536); fila5 Acsur tapas carece de acumulados y presenta 5.472 unidades tanto2025 como2026. En la presentación no se usa el acumulado2024 de Newsan. Empleo: suma de promedios por empresa, no mensual unificado y sin doble conteo por producto. Inversión: se limita a compromisos de los dos proyectos Newsan; no se construye un total nominal del parque por monedas y fechas distintas. Fechas: hitos institucionales documentados, distintos de aprobación normativa. Capacidad física, utilización, inversiones ejecutadas y exportaciones por empresa requieren información adicional de las firmas. Las oportunidades son hipótesis de diversificación.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4" name="Accent rule">
            <a:extLst>
              <a:ext uri="{FF2B5EF4-FFF2-40B4-BE49-F238E27FC236}">
                <a16:creationId xmlns:a16="http://schemas.microsoft.com/office/drawing/2014/main" id="{AEA842A5-0ADF-45DF-869C-BD2F1F85DD03}"/>
              </a:ext>
            </a:extLst>
          </p:cNvPr>
          <p:cNvSpPr>
            <a:spLocks noGrp="1"/>
          </p:cNvSpPr>
          <p:nvPr/>
        </p:nvSpPr>
        <p:spPr>
          <a:xfrm>
            <a:off x="5791200" y="2209800"/>
            <a:ext cx="609600" cy="38100"/>
          </a:xfrm>
          <a:prstGeom prst="rect">
            <a:avLst/>
          </a:prstGeom>
          <a:solidFill>
            <a:schemeClr val="accent1"/>
          </a:solidFill>
          <a:ln>
            <a:noFill/>
            <a:prstDash val="solid"/>
          </a:ln>
        </p:spPr>
      </p:sp>
      <p:sp>
        <p:nvSpPr>
          <p:cNvPr id="2" name="Title">
            <a:extLst>
              <a:ext uri="{FF2B5EF4-FFF2-40B4-BE49-F238E27FC236}">
                <a16:creationId xmlns:a16="http://schemas.microsoft.com/office/drawing/2014/main" id="{03771A22-12B6-4332-A7D0-C326B178A8EF}"/>
              </a:ext>
            </a:extLst>
          </p:cNvPr>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3" name="Subtitle">
            <a:extLst>
              <a:ext uri="{FF2B5EF4-FFF2-40B4-BE49-F238E27FC236}">
                <a16:creationId xmlns:a16="http://schemas.microsoft.com/office/drawing/2014/main" id="{79E1262D-9F64-42E9-9B0A-C274686559FD}"/>
              </a:ext>
            </a:extLst>
          </p:cNvPr>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3" name="Accent rule">
            <a:extLst>
              <a:ext uri="{FF2B5EF4-FFF2-40B4-BE49-F238E27FC236}">
                <a16:creationId xmlns:a16="http://schemas.microsoft.com/office/drawing/2014/main" id="{3567705A-F7D2-4F33-8717-B65AA96EE725}"/>
              </a:ext>
            </a:extLst>
          </p:cNvPr>
          <p:cNvSpPr>
            <a:spLocks noGrp="1"/>
          </p:cNvSpPr>
          <p:nvPr/>
        </p:nvSpPr>
        <p:spPr>
          <a:xfrm>
            <a:off x="5791200" y="2476500"/>
            <a:ext cx="609600" cy="38100"/>
          </a:xfrm>
          <a:prstGeom prst="rect">
            <a:avLst/>
          </a:prstGeom>
          <a:solidFill>
            <a:schemeClr val="accent1"/>
          </a:solidFill>
          <a:ln>
            <a:noFill/>
            <a:prstDash val="solid"/>
          </a:ln>
        </p:spPr>
      </p:sp>
      <p:sp>
        <p:nvSpPr>
          <p:cNvPr id="2" name="Section title">
            <a:extLst>
              <a:ext uri="{FF2B5EF4-FFF2-40B4-BE49-F238E27FC236}">
                <a16:creationId xmlns:a16="http://schemas.microsoft.com/office/drawing/2014/main" id="{ACF342B4-677C-465B-99FC-CF01604F0D39}"/>
              </a:ext>
            </a:extLst>
          </p:cNvPr>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4" name="Accent rule">
            <a:extLst>
              <a:ext uri="{FF2B5EF4-FFF2-40B4-BE49-F238E27FC236}">
                <a16:creationId xmlns:a16="http://schemas.microsoft.com/office/drawing/2014/main" id="{522867F0-A3D0-4F86-B2E5-6EE58F524BC7}"/>
              </a:ext>
            </a:extLst>
          </p:cNvPr>
          <p:cNvSpPr>
            <a:spLocks noGrp="1"/>
          </p:cNvSpPr>
          <p:nvPr/>
        </p:nvSpPr>
        <p:spPr>
          <a:xfrm>
            <a:off x="685800" y="1524000"/>
            <a:ext cx="609600" cy="38100"/>
          </a:xfrm>
          <a:prstGeom prst="rect">
            <a:avLst/>
          </a:prstGeom>
          <a:solidFill>
            <a:schemeClr val="accent1"/>
          </a:solidFill>
          <a:ln>
            <a:noFill/>
            <a:prstDash val="solid"/>
          </a:ln>
        </p:spPr>
      </p:sp>
      <p:sp>
        <p:nvSpPr>
          <p:cNvPr id="2" name="Title">
            <a:extLst>
              <a:ext uri="{FF2B5EF4-FFF2-40B4-BE49-F238E27FC236}">
                <a16:creationId xmlns:a16="http://schemas.microsoft.com/office/drawing/2014/main" id="{37BA20BD-862B-4E29-B448-303F6CDCEFA1}"/>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3" name="Body">
            <a:extLst>
              <a:ext uri="{FF2B5EF4-FFF2-40B4-BE49-F238E27FC236}">
                <a16:creationId xmlns:a16="http://schemas.microsoft.com/office/drawing/2014/main" id="{7D011E33-9185-4CE5-88D0-18C365AE6A04}"/>
              </a:ext>
            </a:extLst>
          </p:cNvPr>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5" name="Accent rule">
            <a:extLst>
              <a:ext uri="{FF2B5EF4-FFF2-40B4-BE49-F238E27FC236}">
                <a16:creationId xmlns:a16="http://schemas.microsoft.com/office/drawing/2014/main" id="{FDEB287C-C16B-4BA5-90B8-1A63B56D8A59}"/>
              </a:ext>
            </a:extLst>
          </p:cNvPr>
          <p:cNvSpPr>
            <a:spLocks noGrp="1"/>
          </p:cNvSpPr>
          <p:nvPr/>
        </p:nvSpPr>
        <p:spPr>
          <a:xfrm>
            <a:off x="685800" y="1524000"/>
            <a:ext cx="609600" cy="38100"/>
          </a:xfrm>
          <a:prstGeom prst="rect">
            <a:avLst/>
          </a:prstGeom>
          <a:solidFill>
            <a:schemeClr val="accent1"/>
          </a:solidFill>
          <a:ln>
            <a:noFill/>
            <a:prstDash val="solid"/>
          </a:ln>
        </p:spPr>
      </p:sp>
      <p:sp>
        <p:nvSpPr>
          <p:cNvPr id="2" name="Title">
            <a:extLst>
              <a:ext uri="{FF2B5EF4-FFF2-40B4-BE49-F238E27FC236}">
                <a16:creationId xmlns:a16="http://schemas.microsoft.com/office/drawing/2014/main" id="{1B6DC25A-DEFE-4BC4-A69D-2A85681CFAEF}"/>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3" name="Left column">
            <a:extLst>
              <a:ext uri="{FF2B5EF4-FFF2-40B4-BE49-F238E27FC236}">
                <a16:creationId xmlns:a16="http://schemas.microsoft.com/office/drawing/2014/main" id="{F87EC299-F48B-4D03-BDB0-FFF0C7F0D6D3}"/>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
        <p:nvSpPr>
          <p:cNvPr id="4" name="Right column">
            <a:extLst>
              <a:ext uri="{FF2B5EF4-FFF2-40B4-BE49-F238E27FC236}">
                <a16:creationId xmlns:a16="http://schemas.microsoft.com/office/drawing/2014/main" id="{3C2C4325-523F-4B62-AA1F-85B007BA777F}"/>
              </a:ext>
            </a:extLst>
          </p:cNvPr>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4" name="Accent rule">
            <a:extLst>
              <a:ext uri="{FF2B5EF4-FFF2-40B4-BE49-F238E27FC236}">
                <a16:creationId xmlns:a16="http://schemas.microsoft.com/office/drawing/2014/main" id="{8D5CDC44-E47F-43B7-AC7D-E61F88FD0A67}"/>
              </a:ext>
            </a:extLst>
          </p:cNvPr>
          <p:cNvSpPr>
            <a:spLocks noGrp="1"/>
          </p:cNvSpPr>
          <p:nvPr/>
        </p:nvSpPr>
        <p:spPr>
          <a:xfrm>
            <a:off x="685800" y="1524000"/>
            <a:ext cx="609600" cy="38100"/>
          </a:xfrm>
          <a:prstGeom prst="rect">
            <a:avLst/>
          </a:prstGeom>
          <a:solidFill>
            <a:schemeClr val="accent1"/>
          </a:solidFill>
          <a:ln>
            <a:noFill/>
            <a:prstDash val="solid"/>
          </a:ln>
        </p:spPr>
      </p:sp>
      <p:sp>
        <p:nvSpPr>
          <p:cNvPr id="2" name="Title">
            <a:extLst>
              <a:ext uri="{FF2B5EF4-FFF2-40B4-BE49-F238E27FC236}">
                <a16:creationId xmlns:a16="http://schemas.microsoft.com/office/drawing/2014/main" id="{68EFB175-790B-49CF-9A87-4539BC02E272}"/>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3" name="Left column">
            <a:extLst>
              <a:ext uri="{FF2B5EF4-FFF2-40B4-BE49-F238E27FC236}">
                <a16:creationId xmlns:a16="http://schemas.microsoft.com/office/drawing/2014/main" id="{19E4D246-2E9C-46FC-8681-BA60C9EA8F97}"/>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63C43"/>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3"/>
          <a:srcRect l="12778" r="12778"/>
          <a:stretch>
            <a:fillRect/>
          </a:stretch>
        </p:blipFill>
        <p:spPr>
          <a:xfrm>
            <a:off x="7086600" y="0"/>
            <a:ext cx="5105400" cy="6858000"/>
          </a:xfrm>
          <a:prstGeom prst="rect">
            <a:avLst/>
          </a:prstGeom>
        </p:spPr>
      </p:pic>
      <p:sp>
        <p:nvSpPr>
          <p:cNvPr id="2" name="Rectangle 1">
            <a:extLst>
              <a:ext uri="{FF2B5EF4-FFF2-40B4-BE49-F238E27FC236}">
                <a16:creationId xmlns:a16="http://schemas.microsoft.com/office/drawing/2014/main" id="{D4EC8AED-FD82-43BC-95B1-7A4C3F044816}"/>
              </a:ext>
            </a:extLst>
          </p:cNvPr>
          <p:cNvSpPr>
            <a:spLocks noGrp="1"/>
          </p:cNvSpPr>
          <p:nvPr/>
        </p:nvSpPr>
        <p:spPr>
          <a:xfrm>
            <a:off x="533400" y="1028700"/>
            <a:ext cx="6057900" cy="1714500"/>
          </a:xfrm>
          <a:prstGeom prst="rect">
            <a:avLst/>
          </a:prstGeom>
          <a:noFill/>
          <a:ln w="0">
            <a:noFill/>
          </a:ln>
        </p:spPr>
        <p:txBody>
          <a:bodyPr wrap="square" lIns="0" tIns="0" rIns="0" bIns="0" anchor="t">
            <a:noAutofit/>
          </a:bodyPr>
          <a:lstStyle/>
          <a:p>
            <a:pPr algn="l">
              <a:defRPr sz="4650" b="1">
                <a:solidFill>
                  <a:srgbClr val="FFFFFF"/>
                </a:solidFill>
                <a:latin typeface="Nimbus Sans"/>
                <a:ea typeface="Nimbus Sans"/>
                <a:cs typeface="Nimbus Sans"/>
              </a:defRPr>
            </a:pPr>
            <a:r>
              <a:rPr sz="4650" b="1">
                <a:solidFill>
                  <a:srgbClr val="FFFFFF"/>
                </a:solidFill>
                <a:latin typeface="Nimbus Sans"/>
                <a:ea typeface="Nimbus Sans"/>
                <a:cs typeface="Nimbus Sans"/>
              </a:rPr>
              <a:t>Empresas industriales</a:t>
            </a:r>
          </a:p>
          <a:p>
            <a:pPr algn="l">
              <a:defRPr sz="4650" b="1">
                <a:solidFill>
                  <a:srgbClr val="FFFFFF"/>
                </a:solidFill>
                <a:latin typeface="Nimbus Sans"/>
                <a:ea typeface="Nimbus Sans"/>
                <a:cs typeface="Nimbus Sans"/>
              </a:defRPr>
            </a:pPr>
            <a:r>
              <a:rPr sz="4650" b="1">
                <a:solidFill>
                  <a:srgbClr val="FFFFFF"/>
                </a:solidFill>
                <a:latin typeface="Nimbus Sans"/>
                <a:ea typeface="Nimbus Sans"/>
                <a:cs typeface="Nimbus Sans"/>
              </a:rPr>
              <a:t>de Tierra del Fuego</a:t>
            </a:r>
          </a:p>
        </p:txBody>
      </p:sp>
      <p:sp>
        <p:nvSpPr>
          <p:cNvPr id="3" name="Rectangle 2">
            <a:extLst>
              <a:ext uri="{FF2B5EF4-FFF2-40B4-BE49-F238E27FC236}">
                <a16:creationId xmlns:a16="http://schemas.microsoft.com/office/drawing/2014/main" id="{266B7870-D385-450F-AC9F-9A140D6A8456}"/>
              </a:ext>
            </a:extLst>
          </p:cNvPr>
          <p:cNvSpPr>
            <a:spLocks noGrp="1"/>
          </p:cNvSpPr>
          <p:nvPr/>
        </p:nvSpPr>
        <p:spPr>
          <a:xfrm>
            <a:off x="533400" y="3114675"/>
            <a:ext cx="5905500" cy="1381125"/>
          </a:xfrm>
          <a:prstGeom prst="rect">
            <a:avLst/>
          </a:prstGeom>
          <a:noFill/>
          <a:ln w="0">
            <a:noFill/>
          </a:ln>
        </p:spPr>
        <p:txBody>
          <a:bodyPr wrap="square" lIns="0" tIns="0" rIns="0" bIns="0" anchor="t">
            <a:noAutofit/>
          </a:bodyPr>
          <a:lstStyle/>
          <a:p>
            <a:pPr algn="l">
              <a:defRPr sz="2325" b="0">
                <a:solidFill>
                  <a:srgbClr val="C9E1E3"/>
                </a:solidFill>
                <a:latin typeface="Nimbus Sans"/>
                <a:ea typeface="Nimbus Sans"/>
                <a:cs typeface="Nimbus Sans"/>
              </a:defRPr>
            </a:pPr>
            <a:r>
              <a:rPr sz="2325" b="0">
                <a:solidFill>
                  <a:srgbClr val="C9E1E3"/>
                </a:solidFill>
                <a:latin typeface="Nimbus Sans"/>
                <a:ea typeface="Nimbus Sans"/>
                <a:cs typeface="Nimbus Sans"/>
              </a:rPr>
              <a:t>Escala productiva, inversión</a:t>
            </a:r>
          </a:p>
          <a:p>
            <a:pPr algn="l">
              <a:defRPr sz="2325" b="0">
                <a:solidFill>
                  <a:srgbClr val="C9E1E3"/>
                </a:solidFill>
                <a:latin typeface="Nimbus Sans"/>
                <a:ea typeface="Nimbus Sans"/>
                <a:cs typeface="Nimbus Sans"/>
              </a:defRPr>
            </a:pPr>
            <a:r>
              <a:rPr sz="2325" b="0">
                <a:solidFill>
                  <a:srgbClr val="C9E1E3"/>
                </a:solidFill>
                <a:latin typeface="Nimbus Sans"/>
                <a:ea typeface="Nimbus Sans"/>
                <a:cs typeface="Nimbus Sans"/>
              </a:rPr>
              <a:t>y oportunidades en electrónica</a:t>
            </a:r>
          </a:p>
          <a:p>
            <a:pPr algn="l">
              <a:defRPr sz="2325" b="0">
                <a:solidFill>
                  <a:srgbClr val="C9E1E3"/>
                </a:solidFill>
                <a:latin typeface="Nimbus Sans"/>
                <a:ea typeface="Nimbus Sans"/>
                <a:cs typeface="Nimbus Sans"/>
              </a:defRPr>
            </a:pPr>
            <a:r>
              <a:rPr sz="2325" b="0">
                <a:solidFill>
                  <a:srgbClr val="C9E1E3"/>
                </a:solidFill>
                <a:latin typeface="Nimbus Sans"/>
                <a:ea typeface="Nimbus Sans"/>
                <a:cs typeface="Nimbus Sans"/>
              </a:rPr>
              <a:t>y componentes para vehículos</a:t>
            </a:r>
          </a:p>
        </p:txBody>
      </p:sp>
      <p:sp>
        <p:nvSpPr>
          <p:cNvPr id="4" name="Rectangle 3">
            <a:extLst>
              <a:ext uri="{FF2B5EF4-FFF2-40B4-BE49-F238E27FC236}">
                <a16:creationId xmlns:a16="http://schemas.microsoft.com/office/drawing/2014/main" id="{61AD1E5A-5C1F-4B8E-874B-F290DD76815E}"/>
              </a:ext>
            </a:extLst>
          </p:cNvPr>
          <p:cNvSpPr>
            <a:spLocks noGrp="1"/>
          </p:cNvSpPr>
          <p:nvPr/>
        </p:nvSpPr>
        <p:spPr>
          <a:xfrm>
            <a:off x="533400" y="5562600"/>
            <a:ext cx="5715000" cy="361950"/>
          </a:xfrm>
          <a:prstGeom prst="rect">
            <a:avLst/>
          </a:prstGeom>
          <a:noFill/>
          <a:ln w="0">
            <a:noFill/>
          </a:ln>
        </p:spPr>
        <p:txBody>
          <a:bodyPr wrap="square" lIns="0" tIns="0" rIns="0" bIns="0" anchor="t">
            <a:noAutofit/>
          </a:bodyPr>
          <a:lstStyle/>
          <a:p>
            <a:pPr algn="l">
              <a:defRPr sz="1725" b="0">
                <a:solidFill>
                  <a:srgbClr val="C9E1E3"/>
                </a:solidFill>
                <a:latin typeface="Nimbus Sans"/>
                <a:ea typeface="Nimbus Sans"/>
                <a:cs typeface="Nimbus Sans"/>
              </a:defRPr>
            </a:pPr>
            <a:r>
              <a:rPr sz="1725" b="0">
                <a:solidFill>
                  <a:srgbClr val="C9E1E3"/>
                </a:solidFill>
                <a:latin typeface="Nimbus Sans"/>
                <a:ea typeface="Nimbus Sans"/>
                <a:cs typeface="Nimbus Sans"/>
              </a:rPr>
              <a:t>Octubre de 2026</a:t>
            </a:r>
          </a:p>
        </p:txBody>
      </p:sp>
      <p:sp>
        <p:nvSpPr>
          <p:cNvPr id="5" name="Rectangle 4">
            <a:extLst>
              <a:ext uri="{FF2B5EF4-FFF2-40B4-BE49-F238E27FC236}">
                <a16:creationId xmlns:a16="http://schemas.microsoft.com/office/drawing/2014/main" id="{0E982797-8F73-4278-867F-7081F27A6E12}"/>
              </a:ext>
            </a:extLst>
          </p:cNvPr>
          <p:cNvSpPr>
            <a:spLocks noGrp="1"/>
          </p:cNvSpPr>
          <p:nvPr/>
        </p:nvSpPr>
        <p:spPr>
          <a:xfrm>
            <a:off x="533400" y="6191250"/>
            <a:ext cx="5905500" cy="342900"/>
          </a:xfrm>
          <a:prstGeom prst="rect">
            <a:avLst/>
          </a:prstGeom>
          <a:noFill/>
          <a:ln w="0">
            <a:noFill/>
          </a:ln>
        </p:spPr>
        <p:txBody>
          <a:bodyPr wrap="square" lIns="0" tIns="0" rIns="0" bIns="0" anchor="t">
            <a:noAutofit/>
          </a:bodyPr>
          <a:lstStyle/>
          <a:p>
            <a:pPr algn="l">
              <a:defRPr sz="1050" b="0">
                <a:solidFill>
                  <a:srgbClr val="B8D3D6"/>
                </a:solidFill>
                <a:latin typeface="Nimbus Sans"/>
                <a:ea typeface="Nimbus Sans"/>
                <a:cs typeface="Nimbus Sans"/>
              </a:defRPr>
            </a:pPr>
            <a:r>
              <a:rPr sz="1050" b="0">
                <a:solidFill>
                  <a:srgbClr val="B8D3D6"/>
                </a:solidFill>
                <a:latin typeface="Nimbus Sans"/>
                <a:ea typeface="Nimbus Sans"/>
                <a:cs typeface="Nimbus Sans"/>
              </a:rPr>
              <a:t>Base provincial de proyectos. Datos hasta agosto de 2026.</a:t>
            </a:r>
          </a:p>
        </p:txBody>
      </p:sp>
    </p:spTree>
    <p:extLst>
      <p:ext uri="{BB962C8B-B14F-4D97-AF65-F5344CB8AC3E}">
        <p14:creationId xmlns:p14="http://schemas.microsoft.com/office/powerpoint/2010/main" val="748928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97FD8F1A-077B-4081-B882-C08012825CE0}"/>
              </a:ext>
            </a:extLst>
          </p:cNvPr>
          <p:cNvSpPr>
            <a:spLocks noGrp="1"/>
          </p:cNvSpPr>
          <p:nvPr/>
        </p:nvSpPr>
        <p:spPr>
          <a:xfrm>
            <a:off x="533400" y="400050"/>
            <a:ext cx="11125200" cy="714375"/>
          </a:xfrm>
          <a:prstGeom prst="rect">
            <a:avLst/>
          </a:prstGeom>
          <a:noFill/>
          <a:ln w="0">
            <a:noFill/>
          </a:ln>
        </p:spPr>
        <p:txBody>
          <a:bodyPr wrap="square" lIns="0" tIns="0" rIns="0" bIns="0" anchor="t">
            <a:noAutofit/>
          </a:bodyPr>
          <a:lstStyle/>
          <a:p>
            <a:pPr algn="l">
              <a:defRPr sz="3300" b="1">
                <a:solidFill>
                  <a:srgbClr val="163C43"/>
                </a:solidFill>
                <a:latin typeface="Nimbus Sans"/>
                <a:ea typeface="Nimbus Sans"/>
                <a:cs typeface="Nimbus Sans"/>
              </a:defRPr>
            </a:pPr>
            <a:r>
              <a:rPr sz="3300" b="1">
                <a:solidFill>
                  <a:srgbClr val="163C43"/>
                </a:solidFill>
                <a:latin typeface="Nimbus Sans"/>
                <a:ea typeface="Nimbus Sans"/>
                <a:cs typeface="Nimbus Sans"/>
              </a:rPr>
              <a:t>Dimensión de la base industrial</a:t>
            </a:r>
          </a:p>
        </p:txBody>
      </p:sp>
      <p:sp>
        <p:nvSpPr>
          <p:cNvPr id="2" name="Rectangle 1">
            <a:extLst>
              <a:ext uri="{FF2B5EF4-FFF2-40B4-BE49-F238E27FC236}">
                <a16:creationId xmlns:a16="http://schemas.microsoft.com/office/drawing/2014/main" id="{1C2288E7-E7F1-4EDA-93D6-23C2EB4FE379}"/>
              </a:ext>
            </a:extLst>
          </p:cNvPr>
          <p:cNvSpPr>
            <a:spLocks noGrp="1"/>
          </p:cNvSpPr>
          <p:nvPr/>
        </p:nvSpPr>
        <p:spPr>
          <a:xfrm>
            <a:off x="533400" y="6353175"/>
            <a:ext cx="10715625" cy="361950"/>
          </a:xfrm>
          <a:prstGeom prst="rect">
            <a:avLst/>
          </a:prstGeom>
          <a:noFill/>
          <a:ln w="0">
            <a:noFill/>
          </a:ln>
        </p:spPr>
        <p:txBody>
          <a:bodyPr wrap="square" lIns="0" tIns="0" rIns="0" bIns="0" anchor="t">
            <a:noAutofit/>
          </a:bodyPr>
          <a:lstStyle/>
          <a:p>
            <a:pPr algn="l">
              <a:defRPr sz="1050" b="0">
                <a:solidFill>
                  <a:srgbClr val="61767C"/>
                </a:solidFill>
                <a:latin typeface="Nimbus Sans"/>
                <a:ea typeface="Nimbus Sans"/>
                <a:cs typeface="Nimbus Sans"/>
              </a:defRPr>
            </a:pPr>
            <a:r>
              <a:rPr sz="1050" b="0">
                <a:solidFill>
                  <a:srgbClr val="61767C"/>
                </a:solidFill>
                <a:latin typeface="Nimbus Sans"/>
                <a:ea typeface="Nimbus Sans"/>
                <a:cs typeface="Nimbus Sans"/>
              </a:rPr>
              <a:t>Fuente: base provincial. Incluye 5 empresas con rechazo de adhesión a la prórroga. Empleo: suma de promedios por empresa.</a:t>
            </a:r>
          </a:p>
        </p:txBody>
      </p:sp>
      <p:sp>
        <p:nvSpPr>
          <p:cNvPr id="3" name="Rectangle 2">
            <a:extLst>
              <a:ext uri="{FF2B5EF4-FFF2-40B4-BE49-F238E27FC236}">
                <a16:creationId xmlns:a16="http://schemas.microsoft.com/office/drawing/2014/main" id="{9931D88C-750E-44F4-82F0-2BAD93E0ECA4}"/>
              </a:ext>
            </a:extLst>
          </p:cNvPr>
          <p:cNvSpPr>
            <a:spLocks noGrp="1"/>
          </p:cNvSpPr>
          <p:nvPr/>
        </p:nvSpPr>
        <p:spPr>
          <a:xfrm>
            <a:off x="11334750" y="6381750"/>
            <a:ext cx="323850" cy="209550"/>
          </a:xfrm>
          <a:prstGeom prst="rect">
            <a:avLst/>
          </a:prstGeom>
          <a:noFill/>
          <a:ln w="0">
            <a:noFill/>
          </a:ln>
        </p:spPr>
        <p:txBody>
          <a:bodyPr wrap="square" lIns="0" tIns="0" rIns="0" bIns="0" anchor="t">
            <a:noAutofit/>
          </a:bodyPr>
          <a:lstStyle/>
          <a:p>
            <a:pPr algn="r">
              <a:defRPr sz="1050" b="0">
                <a:solidFill>
                  <a:srgbClr val="61767C"/>
                </a:solidFill>
                <a:latin typeface="Nimbus Sans"/>
                <a:ea typeface="Nimbus Sans"/>
                <a:cs typeface="Nimbus Sans"/>
              </a:defRPr>
            </a:pPr>
            <a:r>
              <a:rPr sz="1050" b="0">
                <a:solidFill>
                  <a:srgbClr val="61767C"/>
                </a:solidFill>
                <a:latin typeface="Nimbus Sans"/>
                <a:ea typeface="Nimbus Sans"/>
                <a:cs typeface="Nimbus Sans"/>
              </a:rPr>
              <a:t>02</a:t>
            </a:r>
          </a:p>
        </p:txBody>
      </p:sp>
      <p:sp>
        <p:nvSpPr>
          <p:cNvPr id="4" name="Rectangle 3">
            <a:extLst>
              <a:ext uri="{FF2B5EF4-FFF2-40B4-BE49-F238E27FC236}">
                <a16:creationId xmlns:a16="http://schemas.microsoft.com/office/drawing/2014/main" id="{C0BD6CAA-659F-4833-8194-2937A5CA87A3}"/>
              </a:ext>
            </a:extLst>
          </p:cNvPr>
          <p:cNvSpPr>
            <a:spLocks noGrp="1"/>
          </p:cNvSpPr>
          <p:nvPr/>
        </p:nvSpPr>
        <p:spPr>
          <a:xfrm>
            <a:off x="533400" y="1076325"/>
            <a:ext cx="11125200" cy="438150"/>
          </a:xfrm>
          <a:prstGeom prst="rect">
            <a:avLst/>
          </a:prstGeom>
          <a:noFill/>
          <a:ln w="0">
            <a:noFill/>
          </a:ln>
        </p:spPr>
        <p:txBody>
          <a:bodyPr wrap="square" lIns="0" tIns="0" rIns="0" bIns="0" anchor="t">
            <a:noAutofit/>
          </a:bodyPr>
          <a:lstStyle/>
          <a:p>
            <a:pPr algn="l">
              <a:defRPr sz="1800" b="0">
                <a:solidFill>
                  <a:srgbClr val="61767C"/>
                </a:solidFill>
                <a:latin typeface="Nimbus Sans"/>
                <a:ea typeface="Nimbus Sans"/>
                <a:cs typeface="Nimbus Sans"/>
              </a:defRPr>
            </a:pPr>
            <a:r>
              <a:rPr sz="1800" b="0">
                <a:solidFill>
                  <a:srgbClr val="61767C"/>
                </a:solidFill>
                <a:latin typeface="Nimbus Sans"/>
                <a:ea typeface="Nimbus Sans"/>
                <a:cs typeface="Nimbus Sans"/>
              </a:rPr>
              <a:t>Empresas relevadas y producción registrada durante 2025</a:t>
            </a:r>
          </a:p>
        </p:txBody>
      </p:sp>
      <p:sp>
        <p:nvSpPr>
          <p:cNvPr id="5" name="Rectangle 4">
            <a:extLst>
              <a:ext uri="{FF2B5EF4-FFF2-40B4-BE49-F238E27FC236}">
                <a16:creationId xmlns:a16="http://schemas.microsoft.com/office/drawing/2014/main" id="{C39312D5-3494-485E-82B3-FBF55BA66192}"/>
              </a:ext>
            </a:extLst>
          </p:cNvPr>
          <p:cNvSpPr>
            <a:spLocks noGrp="1"/>
          </p:cNvSpPr>
          <p:nvPr/>
        </p:nvSpPr>
        <p:spPr>
          <a:xfrm>
            <a:off x="533400" y="1971675"/>
            <a:ext cx="2476500" cy="952500"/>
          </a:xfrm>
          <a:prstGeom prst="rect">
            <a:avLst/>
          </a:prstGeom>
          <a:noFill/>
          <a:ln w="0">
            <a:noFill/>
          </a:ln>
        </p:spPr>
        <p:txBody>
          <a:bodyPr wrap="square" lIns="0" tIns="0" rIns="0" bIns="0" anchor="t">
            <a:noAutofit/>
          </a:bodyPr>
          <a:lstStyle/>
          <a:p>
            <a:pPr algn="l">
              <a:defRPr sz="5400" b="1">
                <a:solidFill>
                  <a:srgbClr val="007E87"/>
                </a:solidFill>
                <a:latin typeface="Nimbus Sans"/>
                <a:ea typeface="Nimbus Sans"/>
                <a:cs typeface="Nimbus Sans"/>
              </a:defRPr>
            </a:pPr>
            <a:r>
              <a:rPr sz="5400" b="1">
                <a:solidFill>
                  <a:srgbClr val="007E87"/>
                </a:solidFill>
                <a:latin typeface="Nimbus Sans"/>
                <a:ea typeface="Nimbus Sans"/>
                <a:cs typeface="Nimbus Sans"/>
              </a:rPr>
              <a:t>51</a:t>
            </a:r>
          </a:p>
        </p:txBody>
      </p:sp>
      <p:sp>
        <p:nvSpPr>
          <p:cNvPr id="6" name="Rectangle 5">
            <a:extLst>
              <a:ext uri="{FF2B5EF4-FFF2-40B4-BE49-F238E27FC236}">
                <a16:creationId xmlns:a16="http://schemas.microsoft.com/office/drawing/2014/main" id="{A7A3BFA5-9C70-4A3B-B96D-95B91F20B431}"/>
              </a:ext>
            </a:extLst>
          </p:cNvPr>
          <p:cNvSpPr>
            <a:spLocks noGrp="1"/>
          </p:cNvSpPr>
          <p:nvPr/>
        </p:nvSpPr>
        <p:spPr>
          <a:xfrm>
            <a:off x="533400" y="2924175"/>
            <a:ext cx="2476500" cy="952500"/>
          </a:xfrm>
          <a:prstGeom prst="rect">
            <a:avLst/>
          </a:prstGeom>
          <a:noFill/>
          <a:ln w="0">
            <a:noFill/>
          </a:ln>
        </p:spPr>
        <p:txBody>
          <a:bodyPr wrap="square" lIns="0" tIns="0" rIns="0" bIns="0" anchor="t">
            <a:noAutofit/>
          </a:bodyPr>
          <a:lstStyle/>
          <a:p>
            <a:pPr algn="l">
              <a:defRPr sz="1875" b="0">
                <a:solidFill>
                  <a:srgbClr val="344E54"/>
                </a:solidFill>
                <a:latin typeface="Nimbus Sans"/>
                <a:ea typeface="Nimbus Sans"/>
                <a:cs typeface="Nimbus Sans"/>
              </a:defRPr>
            </a:pPr>
            <a:r>
              <a:rPr sz="1875" b="0">
                <a:solidFill>
                  <a:srgbClr val="344E54"/>
                </a:solidFill>
                <a:latin typeface="Nimbus Sans"/>
                <a:ea typeface="Nimbus Sans"/>
                <a:cs typeface="Nimbus Sans"/>
              </a:rPr>
              <a:t>empresas relevadas</a:t>
            </a:r>
          </a:p>
        </p:txBody>
      </p:sp>
      <p:sp>
        <p:nvSpPr>
          <p:cNvPr id="7" name="Rectangle 6">
            <a:extLst>
              <a:ext uri="{FF2B5EF4-FFF2-40B4-BE49-F238E27FC236}">
                <a16:creationId xmlns:a16="http://schemas.microsoft.com/office/drawing/2014/main" id="{8A93B133-ABFD-45DF-BD3B-33AE948E440F}"/>
              </a:ext>
            </a:extLst>
          </p:cNvPr>
          <p:cNvSpPr>
            <a:spLocks noGrp="1"/>
          </p:cNvSpPr>
          <p:nvPr/>
        </p:nvSpPr>
        <p:spPr>
          <a:xfrm>
            <a:off x="3448050" y="1971675"/>
            <a:ext cx="2476500" cy="952500"/>
          </a:xfrm>
          <a:prstGeom prst="rect">
            <a:avLst/>
          </a:prstGeom>
          <a:noFill/>
          <a:ln w="0">
            <a:noFill/>
          </a:ln>
        </p:spPr>
        <p:txBody>
          <a:bodyPr wrap="square" lIns="0" tIns="0" rIns="0" bIns="0" anchor="t">
            <a:noAutofit/>
          </a:bodyPr>
          <a:lstStyle/>
          <a:p>
            <a:pPr algn="l">
              <a:defRPr sz="5400" b="1">
                <a:solidFill>
                  <a:srgbClr val="007E87"/>
                </a:solidFill>
                <a:latin typeface="Nimbus Sans"/>
                <a:ea typeface="Nimbus Sans"/>
                <a:cs typeface="Nimbus Sans"/>
              </a:defRPr>
            </a:pPr>
            <a:r>
              <a:rPr sz="5400" b="1">
                <a:solidFill>
                  <a:srgbClr val="007E87"/>
                </a:solidFill>
                <a:latin typeface="Nimbus Sans"/>
                <a:ea typeface="Nimbus Sans"/>
                <a:cs typeface="Nimbus Sans"/>
              </a:rPr>
              <a:t>36</a:t>
            </a:r>
          </a:p>
        </p:txBody>
      </p:sp>
      <p:sp>
        <p:nvSpPr>
          <p:cNvPr id="8" name="Rectangle 7">
            <a:extLst>
              <a:ext uri="{FF2B5EF4-FFF2-40B4-BE49-F238E27FC236}">
                <a16:creationId xmlns:a16="http://schemas.microsoft.com/office/drawing/2014/main" id="{0C51F442-9288-4466-8D7B-83F470D48144}"/>
              </a:ext>
            </a:extLst>
          </p:cNvPr>
          <p:cNvSpPr>
            <a:spLocks noGrp="1"/>
          </p:cNvSpPr>
          <p:nvPr/>
        </p:nvSpPr>
        <p:spPr>
          <a:xfrm>
            <a:off x="3448050" y="2924175"/>
            <a:ext cx="2476500" cy="952500"/>
          </a:xfrm>
          <a:prstGeom prst="rect">
            <a:avLst/>
          </a:prstGeom>
          <a:noFill/>
          <a:ln w="0">
            <a:noFill/>
          </a:ln>
        </p:spPr>
        <p:txBody>
          <a:bodyPr wrap="square" lIns="0" tIns="0" rIns="0" bIns="0" anchor="t">
            <a:noAutofit/>
          </a:bodyPr>
          <a:lstStyle/>
          <a:p>
            <a:pPr algn="l">
              <a:defRPr sz="1875" b="0">
                <a:solidFill>
                  <a:srgbClr val="344E54"/>
                </a:solidFill>
                <a:latin typeface="Nimbus Sans"/>
                <a:ea typeface="Nimbus Sans"/>
                <a:cs typeface="Nimbus Sans"/>
              </a:defRPr>
            </a:pPr>
            <a:r>
              <a:rPr sz="1875" b="0">
                <a:solidFill>
                  <a:srgbClr val="344E54"/>
                </a:solidFill>
                <a:latin typeface="Nimbus Sans"/>
                <a:ea typeface="Nimbus Sans"/>
                <a:cs typeface="Nimbus Sans"/>
              </a:rPr>
              <a:t>con producción</a:t>
            </a:r>
          </a:p>
          <a:p>
            <a:pPr algn="l">
              <a:defRPr sz="1875" b="0">
                <a:solidFill>
                  <a:srgbClr val="344E54"/>
                </a:solidFill>
                <a:latin typeface="Nimbus Sans"/>
                <a:ea typeface="Nimbus Sans"/>
                <a:cs typeface="Nimbus Sans"/>
              </a:defRPr>
            </a:pPr>
            <a:r>
              <a:rPr sz="1875" b="0">
                <a:solidFill>
                  <a:srgbClr val="344E54"/>
                </a:solidFill>
                <a:latin typeface="Nimbus Sans"/>
                <a:ea typeface="Nimbus Sans"/>
                <a:cs typeface="Nimbus Sans"/>
              </a:rPr>
              <a:t>registrada en 2025</a:t>
            </a:r>
          </a:p>
        </p:txBody>
      </p:sp>
      <p:sp>
        <p:nvSpPr>
          <p:cNvPr id="9" name="Rectangle 8">
            <a:extLst>
              <a:ext uri="{FF2B5EF4-FFF2-40B4-BE49-F238E27FC236}">
                <a16:creationId xmlns:a16="http://schemas.microsoft.com/office/drawing/2014/main" id="{284C18C4-FBF0-421F-AC6C-D4063895F0C3}"/>
              </a:ext>
            </a:extLst>
          </p:cNvPr>
          <p:cNvSpPr>
            <a:spLocks noGrp="1"/>
          </p:cNvSpPr>
          <p:nvPr/>
        </p:nvSpPr>
        <p:spPr>
          <a:xfrm>
            <a:off x="6362700" y="1971675"/>
            <a:ext cx="2571750" cy="952500"/>
          </a:xfrm>
          <a:prstGeom prst="rect">
            <a:avLst/>
          </a:prstGeom>
          <a:noFill/>
          <a:ln w="0">
            <a:noFill/>
          </a:ln>
        </p:spPr>
        <p:txBody>
          <a:bodyPr wrap="square" lIns="0" tIns="0" rIns="0" bIns="0" anchor="t">
            <a:noAutofit/>
          </a:bodyPr>
          <a:lstStyle/>
          <a:p>
            <a:pPr algn="l">
              <a:defRPr sz="5400" b="1">
                <a:solidFill>
                  <a:srgbClr val="007E87"/>
                </a:solidFill>
                <a:latin typeface="Nimbus Sans"/>
                <a:ea typeface="Nimbus Sans"/>
                <a:cs typeface="Nimbus Sans"/>
              </a:defRPr>
            </a:pPr>
            <a:r>
              <a:rPr sz="5400" b="1">
                <a:solidFill>
                  <a:srgbClr val="007E87"/>
                </a:solidFill>
                <a:latin typeface="Nimbus Sans"/>
                <a:ea typeface="Nimbus Sans"/>
                <a:cs typeface="Nimbus Sans"/>
              </a:rPr>
              <a:t>≈9.300</a:t>
            </a:r>
          </a:p>
        </p:txBody>
      </p:sp>
      <p:sp>
        <p:nvSpPr>
          <p:cNvPr id="10" name="Rectangle 9">
            <a:extLst>
              <a:ext uri="{FF2B5EF4-FFF2-40B4-BE49-F238E27FC236}">
                <a16:creationId xmlns:a16="http://schemas.microsoft.com/office/drawing/2014/main" id="{FFE196FD-CF08-46E9-9683-B3180069CC09}"/>
              </a:ext>
            </a:extLst>
          </p:cNvPr>
          <p:cNvSpPr>
            <a:spLocks noGrp="1"/>
          </p:cNvSpPr>
          <p:nvPr/>
        </p:nvSpPr>
        <p:spPr>
          <a:xfrm>
            <a:off x="6362700" y="2924175"/>
            <a:ext cx="2571750" cy="952500"/>
          </a:xfrm>
          <a:prstGeom prst="rect">
            <a:avLst/>
          </a:prstGeom>
          <a:noFill/>
          <a:ln w="0">
            <a:noFill/>
          </a:ln>
        </p:spPr>
        <p:txBody>
          <a:bodyPr wrap="square" lIns="0" tIns="0" rIns="0" bIns="0" anchor="t">
            <a:noAutofit/>
          </a:bodyPr>
          <a:lstStyle/>
          <a:p>
            <a:pPr algn="l">
              <a:defRPr sz="1875" b="0">
                <a:solidFill>
                  <a:srgbClr val="344E54"/>
                </a:solidFill>
                <a:latin typeface="Nimbus Sans"/>
                <a:ea typeface="Nimbus Sans"/>
                <a:cs typeface="Nimbus Sans"/>
              </a:defRPr>
            </a:pPr>
            <a:r>
              <a:rPr sz="1875" b="0">
                <a:solidFill>
                  <a:srgbClr val="344E54"/>
                </a:solidFill>
                <a:latin typeface="Nimbus Sans"/>
                <a:ea typeface="Nimbus Sans"/>
                <a:cs typeface="Nimbus Sans"/>
              </a:rPr>
              <a:t>puestos informados</a:t>
            </a:r>
          </a:p>
          <a:p>
            <a:pPr algn="l">
              <a:defRPr sz="1875" b="0">
                <a:solidFill>
                  <a:srgbClr val="344E54"/>
                </a:solidFill>
                <a:latin typeface="Nimbus Sans"/>
                <a:ea typeface="Nimbus Sans"/>
                <a:cs typeface="Nimbus Sans"/>
              </a:defRPr>
            </a:pPr>
            <a:r>
              <a:rPr sz="1875" b="0">
                <a:solidFill>
                  <a:srgbClr val="344E54"/>
                </a:solidFill>
                <a:latin typeface="Nimbus Sans"/>
                <a:ea typeface="Nimbus Sans"/>
                <a:cs typeface="Nimbus Sans"/>
              </a:rPr>
              <a:t>en promedio en 2025</a:t>
            </a:r>
          </a:p>
        </p:txBody>
      </p:sp>
      <p:sp>
        <p:nvSpPr>
          <p:cNvPr id="11" name="Rectangle 10">
            <a:extLst>
              <a:ext uri="{FF2B5EF4-FFF2-40B4-BE49-F238E27FC236}">
                <a16:creationId xmlns:a16="http://schemas.microsoft.com/office/drawing/2014/main" id="{A3C7CF3A-781C-4EF1-9BBA-B218BB160DBF}"/>
              </a:ext>
            </a:extLst>
          </p:cNvPr>
          <p:cNvSpPr>
            <a:spLocks noGrp="1"/>
          </p:cNvSpPr>
          <p:nvPr/>
        </p:nvSpPr>
        <p:spPr>
          <a:xfrm>
            <a:off x="9296400" y="1971675"/>
            <a:ext cx="2362200" cy="952500"/>
          </a:xfrm>
          <a:prstGeom prst="rect">
            <a:avLst/>
          </a:prstGeom>
          <a:noFill/>
          <a:ln w="0">
            <a:noFill/>
          </a:ln>
        </p:spPr>
        <p:txBody>
          <a:bodyPr wrap="square" lIns="0" tIns="0" rIns="0" bIns="0" anchor="t">
            <a:noAutofit/>
          </a:bodyPr>
          <a:lstStyle/>
          <a:p>
            <a:pPr algn="l">
              <a:defRPr sz="5400" b="1">
                <a:solidFill>
                  <a:srgbClr val="007E87"/>
                </a:solidFill>
                <a:latin typeface="Nimbus Sans"/>
                <a:ea typeface="Nimbus Sans"/>
                <a:cs typeface="Nimbus Sans"/>
              </a:defRPr>
            </a:pPr>
            <a:r>
              <a:rPr sz="5400" b="1">
                <a:solidFill>
                  <a:srgbClr val="007E87"/>
                </a:solidFill>
                <a:latin typeface="Nimbus Sans"/>
                <a:ea typeface="Nimbus Sans"/>
                <a:cs typeface="Nimbus Sans"/>
              </a:rPr>
              <a:t>83%</a:t>
            </a:r>
          </a:p>
        </p:txBody>
      </p:sp>
      <p:sp>
        <p:nvSpPr>
          <p:cNvPr id="12" name="Rectangle 11">
            <a:extLst>
              <a:ext uri="{FF2B5EF4-FFF2-40B4-BE49-F238E27FC236}">
                <a16:creationId xmlns:a16="http://schemas.microsoft.com/office/drawing/2014/main" id="{A23409C0-FC53-4934-A6AB-F850157649FF}"/>
              </a:ext>
            </a:extLst>
          </p:cNvPr>
          <p:cNvSpPr>
            <a:spLocks noGrp="1"/>
          </p:cNvSpPr>
          <p:nvPr/>
        </p:nvSpPr>
        <p:spPr>
          <a:xfrm>
            <a:off x="9296400" y="2924175"/>
            <a:ext cx="2362200" cy="952500"/>
          </a:xfrm>
          <a:prstGeom prst="rect">
            <a:avLst/>
          </a:prstGeom>
          <a:noFill/>
          <a:ln w="0">
            <a:noFill/>
          </a:ln>
        </p:spPr>
        <p:txBody>
          <a:bodyPr wrap="square" lIns="0" tIns="0" rIns="0" bIns="0" anchor="t">
            <a:noAutofit/>
          </a:bodyPr>
          <a:lstStyle/>
          <a:p>
            <a:pPr algn="l">
              <a:defRPr sz="1875" b="0">
                <a:solidFill>
                  <a:srgbClr val="344E54"/>
                </a:solidFill>
                <a:latin typeface="Nimbus Sans"/>
                <a:ea typeface="Nimbus Sans"/>
                <a:cs typeface="Nimbus Sans"/>
              </a:defRPr>
            </a:pPr>
            <a:r>
              <a:rPr sz="1875" b="0">
                <a:solidFill>
                  <a:srgbClr val="344E54"/>
                </a:solidFill>
                <a:latin typeface="Nimbus Sans"/>
                <a:ea typeface="Nimbus Sans"/>
                <a:cs typeface="Nimbus Sans"/>
              </a:rPr>
              <a:t>del empleo en</a:t>
            </a:r>
          </a:p>
          <a:p>
            <a:pPr algn="l">
              <a:defRPr sz="1875" b="0">
                <a:solidFill>
                  <a:srgbClr val="344E54"/>
                </a:solidFill>
                <a:latin typeface="Nimbus Sans"/>
                <a:ea typeface="Nimbus Sans"/>
                <a:cs typeface="Nimbus Sans"/>
              </a:defRPr>
            </a:pPr>
            <a:r>
              <a:rPr sz="1875" b="0">
                <a:solidFill>
                  <a:srgbClr val="344E54"/>
                </a:solidFill>
                <a:latin typeface="Nimbus Sans"/>
                <a:ea typeface="Nimbus Sans"/>
                <a:cs typeface="Nimbus Sans"/>
              </a:rPr>
              <a:t>electrónica y mecánica</a:t>
            </a:r>
          </a:p>
        </p:txBody>
      </p:sp>
      <p:sp>
        <p:nvSpPr>
          <p:cNvPr id="13" name="Rectangle 12">
            <a:extLst>
              <a:ext uri="{FF2B5EF4-FFF2-40B4-BE49-F238E27FC236}">
                <a16:creationId xmlns:a16="http://schemas.microsoft.com/office/drawing/2014/main" id="{98200D60-5C05-4083-81C1-B105B4C407DB}"/>
              </a:ext>
            </a:extLst>
          </p:cNvPr>
          <p:cNvSpPr>
            <a:spLocks noGrp="1"/>
          </p:cNvSpPr>
          <p:nvPr/>
        </p:nvSpPr>
        <p:spPr>
          <a:xfrm>
            <a:off x="533400" y="4467225"/>
            <a:ext cx="2714625" cy="609600"/>
          </a:xfrm>
          <a:prstGeom prst="rect">
            <a:avLst/>
          </a:prstGeom>
          <a:noFill/>
          <a:ln w="0">
            <a:noFill/>
          </a:ln>
        </p:spPr>
        <p:txBody>
          <a:bodyPr wrap="square" lIns="0" tIns="0" rIns="0" bIns="0" anchor="t">
            <a:noAutofit/>
          </a:bodyPr>
          <a:lstStyle/>
          <a:p>
            <a:pPr algn="l">
              <a:defRPr sz="2850" b="1">
                <a:solidFill>
                  <a:srgbClr val="163C43"/>
                </a:solidFill>
                <a:latin typeface="Nimbus Sans"/>
                <a:ea typeface="Nimbus Sans"/>
                <a:cs typeface="Nimbus Sans"/>
              </a:defRPr>
            </a:pPr>
            <a:r>
              <a:rPr sz="2850" b="1">
                <a:solidFill>
                  <a:srgbClr val="163C43"/>
                </a:solidFill>
                <a:latin typeface="Nimbus Sans"/>
                <a:ea typeface="Nimbus Sans"/>
                <a:cs typeface="Nimbus Sans"/>
              </a:rPr>
              <a:t>7 rubros</a:t>
            </a:r>
          </a:p>
        </p:txBody>
      </p:sp>
      <p:sp>
        <p:nvSpPr>
          <p:cNvPr id="14" name="Rectangle 13">
            <a:extLst>
              <a:ext uri="{FF2B5EF4-FFF2-40B4-BE49-F238E27FC236}">
                <a16:creationId xmlns:a16="http://schemas.microsoft.com/office/drawing/2014/main" id="{D07D2A07-45B2-44F6-9907-AB6A5564DA29}"/>
              </a:ext>
            </a:extLst>
          </p:cNvPr>
          <p:cNvSpPr>
            <a:spLocks noGrp="1"/>
          </p:cNvSpPr>
          <p:nvPr/>
        </p:nvSpPr>
        <p:spPr>
          <a:xfrm>
            <a:off x="3438525" y="4514850"/>
            <a:ext cx="8048625" cy="571500"/>
          </a:xfrm>
          <a:prstGeom prst="rect">
            <a:avLst/>
          </a:prstGeom>
          <a:noFill/>
          <a:ln w="0">
            <a:noFill/>
          </a:ln>
        </p:spPr>
        <p:txBody>
          <a:bodyPr wrap="square" lIns="0" tIns="0" rIns="0" bIns="0" anchor="t">
            <a:noAutofit/>
          </a:bodyPr>
          <a:lstStyle/>
          <a:p>
            <a:pPr algn="l">
              <a:defRPr sz="2400" b="1">
                <a:solidFill>
                  <a:srgbClr val="163C43"/>
                </a:solidFill>
                <a:latin typeface="Nimbus Sans"/>
                <a:ea typeface="Nimbus Sans"/>
                <a:cs typeface="Nimbus Sans"/>
              </a:defRPr>
            </a:pPr>
            <a:r>
              <a:rPr sz="2400" b="1">
                <a:solidFill>
                  <a:srgbClr val="163C43"/>
                </a:solidFill>
                <a:latin typeface="Nimbus Sans"/>
                <a:ea typeface="Nimbus Sans"/>
                <a:cs typeface="Nimbus Sans"/>
              </a:rPr>
              <a:t>261 registros de empresa y producto</a:t>
            </a:r>
          </a:p>
        </p:txBody>
      </p:sp>
      <p:sp>
        <p:nvSpPr>
          <p:cNvPr id="15" name="Rectangle 14">
            <a:extLst>
              <a:ext uri="{FF2B5EF4-FFF2-40B4-BE49-F238E27FC236}">
                <a16:creationId xmlns:a16="http://schemas.microsoft.com/office/drawing/2014/main" id="{6E2BD16D-3B50-4119-B3AF-13BDD6390C68}"/>
              </a:ext>
            </a:extLst>
          </p:cNvPr>
          <p:cNvSpPr>
            <a:spLocks noGrp="1"/>
          </p:cNvSpPr>
          <p:nvPr/>
        </p:nvSpPr>
        <p:spPr>
          <a:xfrm>
            <a:off x="533400" y="5295900"/>
            <a:ext cx="11125200" cy="685800"/>
          </a:xfrm>
          <a:prstGeom prst="rect">
            <a:avLst/>
          </a:prstGeom>
          <a:noFill/>
          <a:ln w="0">
            <a:noFill/>
          </a:ln>
        </p:spPr>
        <p:txBody>
          <a:bodyPr wrap="square" lIns="0" tIns="0" rIns="0" bIns="0" anchor="t">
            <a:noAutofit/>
          </a:bodyPr>
          <a:lstStyle/>
          <a:p>
            <a:pPr algn="l">
              <a:defRPr sz="1875" b="0">
                <a:solidFill>
                  <a:srgbClr val="344E54"/>
                </a:solidFill>
                <a:latin typeface="Nimbus Sans"/>
                <a:ea typeface="Nimbus Sans"/>
                <a:cs typeface="Nimbus Sans"/>
              </a:defRPr>
            </a:pPr>
            <a:r>
              <a:rPr sz="1875" b="0" dirty="0">
                <a:solidFill>
                  <a:srgbClr val="344E54"/>
                </a:solidFill>
                <a:latin typeface="Nimbus Sans"/>
                <a:ea typeface="Nimbus Sans"/>
                <a:cs typeface="Nimbus Sans"/>
              </a:rPr>
              <a:t>Los </a:t>
            </a:r>
            <a:r>
              <a:rPr sz="1875" b="0" dirty="0" err="1">
                <a:solidFill>
                  <a:srgbClr val="344E54"/>
                </a:solidFill>
                <a:latin typeface="Nimbus Sans"/>
                <a:ea typeface="Nimbus Sans"/>
                <a:cs typeface="Nimbus Sans"/>
              </a:rPr>
              <a:t>registros</a:t>
            </a:r>
            <a:r>
              <a:rPr sz="1875" b="0" dirty="0">
                <a:solidFill>
                  <a:srgbClr val="344E54"/>
                </a:solidFill>
                <a:latin typeface="Nimbus Sans"/>
                <a:ea typeface="Nimbus Sans"/>
                <a:cs typeface="Nimbus Sans"/>
              </a:rPr>
              <a:t> </a:t>
            </a:r>
            <a:r>
              <a:rPr sz="1875" b="0" dirty="0" err="1">
                <a:solidFill>
                  <a:srgbClr val="344E54"/>
                </a:solidFill>
                <a:latin typeface="Nimbus Sans"/>
                <a:ea typeface="Nimbus Sans"/>
                <a:cs typeface="Nimbus Sans"/>
              </a:rPr>
              <a:t>muestran</a:t>
            </a:r>
            <a:r>
              <a:rPr sz="1875" b="0" dirty="0">
                <a:solidFill>
                  <a:srgbClr val="344E54"/>
                </a:solidFill>
                <a:latin typeface="Nimbus Sans"/>
                <a:ea typeface="Nimbus Sans"/>
                <a:cs typeface="Nimbus Sans"/>
              </a:rPr>
              <a:t> la </a:t>
            </a:r>
            <a:r>
              <a:rPr sz="1875" b="0" dirty="0" err="1">
                <a:solidFill>
                  <a:srgbClr val="344E54"/>
                </a:solidFill>
                <a:latin typeface="Nimbus Sans"/>
                <a:ea typeface="Nimbus Sans"/>
                <a:cs typeface="Nimbus Sans"/>
              </a:rPr>
              <a:t>diversidad</a:t>
            </a:r>
            <a:r>
              <a:rPr sz="1875" b="0" dirty="0">
                <a:solidFill>
                  <a:srgbClr val="344E54"/>
                </a:solidFill>
                <a:latin typeface="Nimbus Sans"/>
                <a:ea typeface="Nimbus Sans"/>
                <a:cs typeface="Nimbus Sans"/>
              </a:rPr>
              <a:t> </a:t>
            </a:r>
            <a:r>
              <a:rPr sz="1875" b="0" dirty="0" err="1">
                <a:solidFill>
                  <a:srgbClr val="344E54"/>
                </a:solidFill>
                <a:latin typeface="Nimbus Sans"/>
                <a:ea typeface="Nimbus Sans"/>
                <a:cs typeface="Nimbus Sans"/>
              </a:rPr>
              <a:t>productiva</a:t>
            </a:r>
            <a:r>
              <a:rPr sz="1875" b="0" dirty="0">
                <a:solidFill>
                  <a:srgbClr val="344E54"/>
                </a:solidFill>
                <a:latin typeface="Nimbus Sans"/>
                <a:ea typeface="Nimbus Sans"/>
                <a:cs typeface="Nimbus Sans"/>
              </a:rPr>
              <a:t>. </a:t>
            </a:r>
            <a:r>
              <a:rPr sz="1875" b="0" dirty="0" err="1">
                <a:solidFill>
                  <a:srgbClr val="344E54"/>
                </a:solidFill>
                <a:latin typeface="Nimbus Sans"/>
                <a:ea typeface="Nimbus Sans"/>
                <a:cs typeface="Nimbus Sans"/>
              </a:rPr>
              <a:t>Cada</a:t>
            </a:r>
            <a:r>
              <a:rPr sz="1875" b="0" dirty="0">
                <a:solidFill>
                  <a:srgbClr val="344E54"/>
                </a:solidFill>
                <a:latin typeface="Nimbus Sans"/>
                <a:ea typeface="Nimbus Sans"/>
                <a:cs typeface="Nimbus Sans"/>
              </a:rPr>
              <a:t> fila no equivale </a:t>
            </a:r>
            <a:r>
              <a:rPr sz="1875" b="0" dirty="0" err="1">
                <a:solidFill>
                  <a:srgbClr val="344E54"/>
                </a:solidFill>
                <a:latin typeface="Nimbus Sans"/>
                <a:ea typeface="Nimbus Sans"/>
                <a:cs typeface="Nimbus Sans"/>
              </a:rPr>
              <a:t>necesariamente</a:t>
            </a:r>
            <a:r>
              <a:rPr sz="1875" b="0" dirty="0">
                <a:solidFill>
                  <a:srgbClr val="344E54"/>
                </a:solidFill>
                <a:latin typeface="Nimbus Sans"/>
                <a:ea typeface="Nimbus Sans"/>
                <a:cs typeface="Nimbus Sans"/>
              </a:rPr>
              <a:t> a un </a:t>
            </a:r>
            <a:r>
              <a:rPr sz="1875" b="0" dirty="0" err="1">
                <a:solidFill>
                  <a:srgbClr val="344E54"/>
                </a:solidFill>
                <a:latin typeface="Nimbus Sans"/>
                <a:ea typeface="Nimbus Sans"/>
                <a:cs typeface="Nimbus Sans"/>
              </a:rPr>
              <a:t>proyecto</a:t>
            </a:r>
            <a:r>
              <a:rPr sz="1875" b="0" dirty="0">
                <a:solidFill>
                  <a:srgbClr val="344E54"/>
                </a:solidFill>
                <a:latin typeface="Nimbus Sans"/>
                <a:ea typeface="Nimbus Sans"/>
                <a:cs typeface="Nimbus Sans"/>
              </a:rPr>
              <a:t> o a </a:t>
            </a:r>
            <a:r>
              <a:rPr sz="1875" b="0" dirty="0" err="1">
                <a:solidFill>
                  <a:srgbClr val="344E54"/>
                </a:solidFill>
                <a:latin typeface="Nimbus Sans"/>
                <a:ea typeface="Nimbus Sans"/>
                <a:cs typeface="Nimbus Sans"/>
              </a:rPr>
              <a:t>una</a:t>
            </a:r>
            <a:r>
              <a:rPr sz="1875" b="0" dirty="0">
                <a:solidFill>
                  <a:srgbClr val="344E54"/>
                </a:solidFill>
                <a:latin typeface="Nimbus Sans"/>
                <a:ea typeface="Nimbus Sans"/>
                <a:cs typeface="Nimbus Sans"/>
              </a:rPr>
              <a:t> </a:t>
            </a:r>
            <a:r>
              <a:rPr sz="1875" b="0" dirty="0" err="1">
                <a:solidFill>
                  <a:srgbClr val="344E54"/>
                </a:solidFill>
                <a:latin typeface="Nimbus Sans"/>
                <a:ea typeface="Nimbus Sans"/>
                <a:cs typeface="Nimbus Sans"/>
              </a:rPr>
              <a:t>línea</a:t>
            </a:r>
            <a:r>
              <a:rPr sz="1875" b="0" dirty="0">
                <a:solidFill>
                  <a:srgbClr val="344E54"/>
                </a:solidFill>
                <a:latin typeface="Nimbus Sans"/>
                <a:ea typeface="Nimbus Sans"/>
                <a:cs typeface="Nimbus Sans"/>
              </a:rPr>
              <a:t> </a:t>
            </a:r>
            <a:r>
              <a:rPr sz="1875" b="0" dirty="0" err="1">
                <a:solidFill>
                  <a:srgbClr val="344E54"/>
                </a:solidFill>
                <a:latin typeface="Nimbus Sans"/>
                <a:ea typeface="Nimbus Sans"/>
                <a:cs typeface="Nimbus Sans"/>
              </a:rPr>
              <a:t>física</a:t>
            </a:r>
            <a:r>
              <a:rPr sz="1875" b="0" dirty="0">
                <a:solidFill>
                  <a:srgbClr val="344E54"/>
                </a:solidFill>
                <a:latin typeface="Nimbus Sans"/>
                <a:ea typeface="Nimbus Sans"/>
                <a:cs typeface="Nimbus Sans"/>
              </a:rPr>
              <a:t> de </a:t>
            </a:r>
            <a:r>
              <a:rPr sz="1875" b="0" dirty="0" err="1">
                <a:solidFill>
                  <a:srgbClr val="344E54"/>
                </a:solidFill>
                <a:latin typeface="Nimbus Sans"/>
                <a:ea typeface="Nimbus Sans"/>
                <a:cs typeface="Nimbus Sans"/>
              </a:rPr>
              <a:t>fabricación</a:t>
            </a:r>
            <a:r>
              <a:rPr sz="1875" b="0" dirty="0">
                <a:solidFill>
                  <a:srgbClr val="344E54"/>
                </a:solidFill>
                <a:latin typeface="Nimbus Sans"/>
                <a:ea typeface="Nimbus Sans"/>
                <a:cs typeface="Nimbus Sans"/>
              </a:rPr>
              <a:t>.</a:t>
            </a:r>
          </a:p>
        </p:txBody>
      </p:sp>
    </p:spTree>
    <p:extLst>
      <p:ext uri="{BB962C8B-B14F-4D97-AF65-F5344CB8AC3E}">
        <p14:creationId xmlns:p14="http://schemas.microsoft.com/office/powerpoint/2010/main" val="377448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466C6FA-156B-4F74-85DD-4380A364FEB5}"/>
              </a:ext>
            </a:extLst>
          </p:cNvPr>
          <p:cNvSpPr>
            <a:spLocks noGrp="1"/>
          </p:cNvSpPr>
          <p:nvPr/>
        </p:nvSpPr>
        <p:spPr>
          <a:xfrm>
            <a:off x="533400" y="400050"/>
            <a:ext cx="11125200" cy="714375"/>
          </a:xfrm>
          <a:prstGeom prst="rect">
            <a:avLst/>
          </a:prstGeom>
          <a:noFill/>
          <a:ln w="0">
            <a:noFill/>
          </a:ln>
        </p:spPr>
        <p:txBody>
          <a:bodyPr wrap="square" lIns="0" tIns="0" rIns="0" bIns="0" anchor="t">
            <a:noAutofit/>
          </a:bodyPr>
          <a:lstStyle/>
          <a:p>
            <a:pPr algn="l">
              <a:defRPr sz="3300" b="1">
                <a:solidFill>
                  <a:srgbClr val="163C43"/>
                </a:solidFill>
                <a:latin typeface="Nimbus Sans"/>
                <a:ea typeface="Nimbus Sans"/>
                <a:cs typeface="Nimbus Sans"/>
              </a:defRPr>
            </a:pPr>
            <a:r>
              <a:rPr sz="3300" b="1">
                <a:solidFill>
                  <a:srgbClr val="163C43"/>
                </a:solidFill>
                <a:latin typeface="Nimbus Sans"/>
                <a:ea typeface="Nimbus Sans"/>
                <a:cs typeface="Nimbus Sans"/>
              </a:rPr>
              <a:t>Empresas por rubro</a:t>
            </a:r>
          </a:p>
        </p:txBody>
      </p:sp>
      <p:sp>
        <p:nvSpPr>
          <p:cNvPr id="2" name="Rectangle 1">
            <a:extLst>
              <a:ext uri="{FF2B5EF4-FFF2-40B4-BE49-F238E27FC236}">
                <a16:creationId xmlns:a16="http://schemas.microsoft.com/office/drawing/2014/main" id="{39C86D01-0282-452C-A758-120DAA18264D}"/>
              </a:ext>
            </a:extLst>
          </p:cNvPr>
          <p:cNvSpPr>
            <a:spLocks noGrp="1"/>
          </p:cNvSpPr>
          <p:nvPr/>
        </p:nvSpPr>
        <p:spPr>
          <a:xfrm>
            <a:off x="533400" y="6353175"/>
            <a:ext cx="10715625" cy="361950"/>
          </a:xfrm>
          <a:prstGeom prst="rect">
            <a:avLst/>
          </a:prstGeom>
          <a:noFill/>
          <a:ln w="0">
            <a:noFill/>
          </a:ln>
        </p:spPr>
        <p:txBody>
          <a:bodyPr wrap="square" lIns="0" tIns="0" rIns="0" bIns="0" anchor="t">
            <a:noAutofit/>
          </a:bodyPr>
          <a:lstStyle/>
          <a:p>
            <a:pPr algn="l">
              <a:defRPr sz="1050" b="0">
                <a:solidFill>
                  <a:srgbClr val="61767C"/>
                </a:solidFill>
                <a:latin typeface="Nimbus Sans"/>
                <a:ea typeface="Nimbus Sans"/>
                <a:cs typeface="Nimbus Sans"/>
              </a:defRPr>
            </a:pPr>
            <a:r>
              <a:rPr sz="1050" b="0">
                <a:solidFill>
                  <a:srgbClr val="61767C"/>
                </a:solidFill>
                <a:latin typeface="Nimbus Sans"/>
                <a:ea typeface="Nimbus Sans"/>
                <a:cs typeface="Nimbus Sans"/>
              </a:rPr>
              <a:t>Fuente: base provincial. Nombres abreviados. Clasificación según el Excel, donde Mirgor figura en mecánica.</a:t>
            </a:r>
          </a:p>
        </p:txBody>
      </p:sp>
      <p:sp>
        <p:nvSpPr>
          <p:cNvPr id="3" name="Rectangle 2">
            <a:extLst>
              <a:ext uri="{FF2B5EF4-FFF2-40B4-BE49-F238E27FC236}">
                <a16:creationId xmlns:a16="http://schemas.microsoft.com/office/drawing/2014/main" id="{5B38606A-1D4D-4CC7-8B3B-A2E26B4ADF95}"/>
              </a:ext>
            </a:extLst>
          </p:cNvPr>
          <p:cNvSpPr>
            <a:spLocks noGrp="1"/>
          </p:cNvSpPr>
          <p:nvPr/>
        </p:nvSpPr>
        <p:spPr>
          <a:xfrm>
            <a:off x="11334750" y="6381750"/>
            <a:ext cx="323850" cy="209550"/>
          </a:xfrm>
          <a:prstGeom prst="rect">
            <a:avLst/>
          </a:prstGeom>
          <a:noFill/>
          <a:ln w="0">
            <a:noFill/>
          </a:ln>
        </p:spPr>
        <p:txBody>
          <a:bodyPr wrap="square" lIns="0" tIns="0" rIns="0" bIns="0" anchor="t">
            <a:noAutofit/>
          </a:bodyPr>
          <a:lstStyle/>
          <a:p>
            <a:pPr algn="r">
              <a:defRPr sz="1050" b="0">
                <a:solidFill>
                  <a:srgbClr val="61767C"/>
                </a:solidFill>
                <a:latin typeface="Nimbus Sans"/>
                <a:ea typeface="Nimbus Sans"/>
                <a:cs typeface="Nimbus Sans"/>
              </a:defRPr>
            </a:pPr>
            <a:r>
              <a:rPr sz="1050" b="0">
                <a:solidFill>
                  <a:srgbClr val="61767C"/>
                </a:solidFill>
                <a:latin typeface="Nimbus Sans"/>
                <a:ea typeface="Nimbus Sans"/>
                <a:cs typeface="Nimbus Sans"/>
              </a:rPr>
              <a:t>03</a:t>
            </a:r>
          </a:p>
        </p:txBody>
      </p:sp>
      <p:graphicFrame>
        <p:nvGraphicFramePr>
          <p:cNvPr id="8" name="Table 7"/>
          <p:cNvGraphicFramePr/>
          <p:nvPr>
            <p:extLst>
              <p:ext uri="{D42A27DB-BD31-4B8C-83A1-F6EECF244321}">
                <p14:modId xmlns:p14="http://schemas.microsoft.com/office/powerpoint/2010/main" val="2714072975"/>
              </p:ext>
            </p:extLst>
          </p:nvPr>
        </p:nvGraphicFramePr>
        <p:xfrm>
          <a:off x="533400" y="1285875"/>
          <a:ext cx="11125200" cy="4686300"/>
        </p:xfrm>
        <a:graphic>
          <a:graphicData uri="http://schemas.openxmlformats.org/drawingml/2006/table">
            <a:tbl>
              <a:tblPr firstRow="1"/>
              <a:tblGrid>
                <a:gridCol w="1781175">
                  <a:extLst>
                    <a:ext uri="{9D8B030D-6E8A-4147-A177-3AD203B41FA5}">
                      <a16:colId xmlns:a16="http://schemas.microsoft.com/office/drawing/2014/main" val="20000"/>
                    </a:ext>
                  </a:extLst>
                </a:gridCol>
                <a:gridCol w="838200">
                  <a:extLst>
                    <a:ext uri="{9D8B030D-6E8A-4147-A177-3AD203B41FA5}">
                      <a16:colId xmlns:a16="http://schemas.microsoft.com/office/drawing/2014/main" val="20001"/>
                    </a:ext>
                  </a:extLst>
                </a:gridCol>
                <a:gridCol w="8505825">
                  <a:extLst>
                    <a:ext uri="{9D8B030D-6E8A-4147-A177-3AD203B41FA5}">
                      <a16:colId xmlns:a16="http://schemas.microsoft.com/office/drawing/2014/main" val="20002"/>
                    </a:ext>
                  </a:extLst>
                </a:gridCol>
              </a:tblGrid>
              <a:tr h="400050">
                <a:tc>
                  <a:txBody>
                    <a:bodyPr/>
                    <a:lstStyle/>
                    <a:p>
                      <a:pPr algn="l"/>
                      <a:r>
                        <a:rPr sz="1575" b="1">
                          <a:solidFill>
                            <a:srgbClr val="FFFFFF"/>
                          </a:solidFill>
                          <a:latin typeface="Nimbus Sans"/>
                          <a:ea typeface="Nimbus Sans"/>
                          <a:cs typeface="Nimbus Sans"/>
                        </a:rPr>
                        <a:t>Rubro</a:t>
                      </a:r>
                    </a:p>
                  </a:txBody>
                  <a:tcPr anchor="ctr">
                    <a:solidFill>
                      <a:srgbClr val="163C43"/>
                    </a:solidFill>
                  </a:tcPr>
                </a:tc>
                <a:tc>
                  <a:txBody>
                    <a:bodyPr/>
                    <a:lstStyle/>
                    <a:p>
                      <a:pPr algn="l"/>
                      <a:r>
                        <a:rPr sz="1575" b="1">
                          <a:solidFill>
                            <a:srgbClr val="FFFFFF"/>
                          </a:solidFill>
                          <a:latin typeface="Nimbus Sans"/>
                          <a:ea typeface="Nimbus Sans"/>
                          <a:cs typeface="Nimbus Sans"/>
                        </a:rPr>
                        <a:t>N°</a:t>
                      </a:r>
                    </a:p>
                  </a:txBody>
                  <a:tcPr anchor="ctr">
                    <a:solidFill>
                      <a:srgbClr val="163C43"/>
                    </a:solidFill>
                  </a:tcPr>
                </a:tc>
                <a:tc>
                  <a:txBody>
                    <a:bodyPr/>
                    <a:lstStyle/>
                    <a:p>
                      <a:pPr algn="l"/>
                      <a:r>
                        <a:rPr sz="1575" b="1">
                          <a:solidFill>
                            <a:srgbClr val="FFFFFF"/>
                          </a:solidFill>
                          <a:latin typeface="Nimbus Sans"/>
                          <a:ea typeface="Nimbus Sans"/>
                          <a:cs typeface="Nimbus Sans"/>
                        </a:rPr>
                        <a:t>Firmas relevadas</a:t>
                      </a:r>
                    </a:p>
                  </a:txBody>
                  <a:tcPr anchor="ctr">
                    <a:solidFill>
                      <a:srgbClr val="163C43"/>
                    </a:solidFill>
                  </a:tcPr>
                </a:tc>
                <a:extLst>
                  <a:ext uri="{0D108BD9-81ED-4DB2-BD59-A6C34878D82A}">
                    <a16:rowId xmlns:a16="http://schemas.microsoft.com/office/drawing/2014/main" val="10000"/>
                  </a:ext>
                </a:extLst>
              </a:tr>
              <a:tr h="1352550">
                <a:tc>
                  <a:txBody>
                    <a:bodyPr/>
                    <a:lstStyle/>
                    <a:p>
                      <a:pPr algn="l"/>
                      <a:r>
                        <a:rPr sz="1575" b="0">
                          <a:solidFill>
                            <a:srgbClr val="344E54"/>
                          </a:solidFill>
                          <a:latin typeface="Nimbus Sans"/>
                          <a:ea typeface="Nimbus Sans"/>
                          <a:cs typeface="Nimbus Sans"/>
                        </a:rPr>
                        <a:t>Electrónica</a:t>
                      </a:r>
                    </a:p>
                  </a:txBody>
                  <a:tcPr anchor="ctr">
                    <a:solidFill>
                      <a:srgbClr val="F0F5F5"/>
                    </a:solidFill>
                  </a:tcPr>
                </a:tc>
                <a:tc>
                  <a:txBody>
                    <a:bodyPr/>
                    <a:lstStyle/>
                    <a:p>
                      <a:pPr algn="l"/>
                      <a:r>
                        <a:rPr sz="1575" b="0">
                          <a:solidFill>
                            <a:srgbClr val="344E54"/>
                          </a:solidFill>
                          <a:latin typeface="Nimbus Sans"/>
                          <a:ea typeface="Nimbus Sans"/>
                          <a:cs typeface="Nimbus Sans"/>
                        </a:rPr>
                        <a:t>27</a:t>
                      </a:r>
                    </a:p>
                  </a:txBody>
                  <a:tcPr anchor="ctr">
                    <a:solidFill>
                      <a:srgbClr val="F0F5F5"/>
                    </a:solidFill>
                  </a:tcPr>
                </a:tc>
                <a:tc>
                  <a:txBody>
                    <a:bodyPr/>
                    <a:lstStyle/>
                    <a:p>
                      <a:pPr algn="l"/>
                      <a:r>
                        <a:rPr sz="1575" b="0">
                          <a:solidFill>
                            <a:srgbClr val="344E54"/>
                          </a:solidFill>
                          <a:latin typeface="Nimbus Sans"/>
                          <a:ea typeface="Nimbus Sans"/>
                          <a:cs typeface="Nimbus Sans"/>
                        </a:rPr>
                        <a:t>Aires del Sur, Athuel, Audivic, BGH, Brightstar, Centro de la Informática,</a:t>
                      </a:r>
                    </a:p>
                    <a:p>
                      <a:pPr algn="l"/>
                      <a:r>
                        <a:rPr sz="1575" b="0">
                          <a:solidFill>
                            <a:srgbClr val="344E54"/>
                          </a:solidFill>
                          <a:latin typeface="Nimbus Sans"/>
                          <a:ea typeface="Nimbus Sans"/>
                          <a:cs typeface="Nimbus Sans"/>
                        </a:rPr>
                        <a:t>Carrier, Renacer, Coradir, Electrofueguina, Famar, Fábrica Austral (FAPESA),</a:t>
                      </a:r>
                    </a:p>
                    <a:p>
                      <a:pPr algn="l"/>
                      <a:r>
                        <a:rPr sz="1575" b="0">
                          <a:solidFill>
                            <a:srgbClr val="344E54"/>
                          </a:solidFill>
                          <a:latin typeface="Nimbus Sans"/>
                          <a:ea typeface="Nimbus Sans"/>
                          <a:cs typeface="Nimbus Sans"/>
                        </a:rPr>
                        <a:t>Gala Kokun, Industria Austral (IAUTEC), IFRESA, JO&amp;ED, KMG Fueguina,</a:t>
                      </a:r>
                    </a:p>
                    <a:p>
                      <a:pPr algn="l"/>
                      <a:r>
                        <a:rPr sz="1575" b="0">
                          <a:solidFill>
                            <a:srgbClr val="344E54"/>
                          </a:solidFill>
                          <a:latin typeface="Nimbus Sans"/>
                          <a:ea typeface="Nimbus Sans"/>
                          <a:cs typeface="Nimbus Sans"/>
                        </a:rPr>
                        <a:t>Leanval, Megasat, Newsan, Radio Victoria, Rectificadores Fueguinos, Solnik,</a:t>
                      </a:r>
                    </a:p>
                    <a:p>
                      <a:pPr algn="l"/>
                      <a:r>
                        <a:rPr sz="1575" b="0">
                          <a:solidFill>
                            <a:srgbClr val="344E54"/>
                          </a:solidFill>
                          <a:latin typeface="Nimbus Sans"/>
                          <a:ea typeface="Nimbus Sans"/>
                          <a:cs typeface="Nimbus Sans"/>
                        </a:rPr>
                        <a:t>Sontec, Tecnosur, Telecomunicaciones Fueguinas, Videolar Río Grande</a:t>
                      </a:r>
                    </a:p>
                  </a:txBody>
                  <a:tcPr anchor="ctr">
                    <a:solidFill>
                      <a:srgbClr val="F0F5F5"/>
                    </a:solidFill>
                  </a:tcPr>
                </a:tc>
                <a:extLst>
                  <a:ext uri="{0D108BD9-81ED-4DB2-BD59-A6C34878D82A}">
                    <a16:rowId xmlns:a16="http://schemas.microsoft.com/office/drawing/2014/main" val="10001"/>
                  </a:ext>
                </a:extLst>
              </a:tr>
              <a:tr h="447675">
                <a:tc>
                  <a:txBody>
                    <a:bodyPr/>
                    <a:lstStyle/>
                    <a:p>
                      <a:pPr algn="l"/>
                      <a:r>
                        <a:rPr sz="1575" b="0">
                          <a:solidFill>
                            <a:srgbClr val="344E54"/>
                          </a:solidFill>
                          <a:latin typeface="Nimbus Sans"/>
                          <a:ea typeface="Nimbus Sans"/>
                          <a:cs typeface="Nimbus Sans"/>
                        </a:rPr>
                        <a:t>Plásticos</a:t>
                      </a:r>
                    </a:p>
                  </a:txBody>
                  <a:tcPr anchor="ctr">
                    <a:solidFill>
                      <a:srgbClr val="FFFFFF"/>
                    </a:solidFill>
                  </a:tcPr>
                </a:tc>
                <a:tc>
                  <a:txBody>
                    <a:bodyPr/>
                    <a:lstStyle/>
                    <a:p>
                      <a:pPr algn="l"/>
                      <a:r>
                        <a:rPr sz="1575" b="0">
                          <a:solidFill>
                            <a:srgbClr val="344E54"/>
                          </a:solidFill>
                          <a:latin typeface="Nimbus Sans"/>
                          <a:ea typeface="Nimbus Sans"/>
                          <a:cs typeface="Nimbus Sans"/>
                        </a:rPr>
                        <a:t>7</a:t>
                      </a:r>
                    </a:p>
                  </a:txBody>
                  <a:tcPr anchor="ctr">
                    <a:solidFill>
                      <a:srgbClr val="FFFFFF"/>
                    </a:solidFill>
                  </a:tcPr>
                </a:tc>
                <a:tc>
                  <a:txBody>
                    <a:bodyPr/>
                    <a:lstStyle/>
                    <a:p>
                      <a:pPr algn="l"/>
                      <a:r>
                        <a:rPr sz="1575" b="0">
                          <a:solidFill>
                            <a:srgbClr val="344E54"/>
                          </a:solidFill>
                          <a:latin typeface="Nimbus Sans"/>
                          <a:ea typeface="Nimbus Sans"/>
                          <a:cs typeface="Nimbus Sans"/>
                        </a:rPr>
                        <a:t>Acsur, Baplast, Dafu, IPASA, Plásticos de la Isla Grande, Río Chico, Vinisa</a:t>
                      </a:r>
                    </a:p>
                  </a:txBody>
                  <a:tcPr anchor="ctr">
                    <a:solidFill>
                      <a:srgbClr val="FFFFFF"/>
                    </a:solidFill>
                  </a:tcPr>
                </a:tc>
                <a:extLst>
                  <a:ext uri="{0D108BD9-81ED-4DB2-BD59-A6C34878D82A}">
                    <a16:rowId xmlns:a16="http://schemas.microsoft.com/office/drawing/2014/main" val="10002"/>
                  </a:ext>
                </a:extLst>
              </a:tr>
              <a:tr h="561975">
                <a:tc>
                  <a:txBody>
                    <a:bodyPr/>
                    <a:lstStyle/>
                    <a:p>
                      <a:pPr algn="l"/>
                      <a:r>
                        <a:rPr sz="1575" b="0">
                          <a:solidFill>
                            <a:srgbClr val="344E54"/>
                          </a:solidFill>
                          <a:latin typeface="Nimbus Sans"/>
                          <a:ea typeface="Nimbus Sans"/>
                          <a:cs typeface="Nimbus Sans"/>
                        </a:rPr>
                        <a:t>Textil</a:t>
                      </a:r>
                    </a:p>
                  </a:txBody>
                  <a:tcPr anchor="ctr">
                    <a:solidFill>
                      <a:srgbClr val="F0F5F5"/>
                    </a:solidFill>
                  </a:tcPr>
                </a:tc>
                <a:tc>
                  <a:txBody>
                    <a:bodyPr/>
                    <a:lstStyle/>
                    <a:p>
                      <a:pPr algn="l"/>
                      <a:r>
                        <a:rPr sz="1575" b="0">
                          <a:solidFill>
                            <a:srgbClr val="344E54"/>
                          </a:solidFill>
                          <a:latin typeface="Nimbus Sans"/>
                          <a:ea typeface="Nimbus Sans"/>
                          <a:cs typeface="Nimbus Sans"/>
                        </a:rPr>
                        <a:t>7</a:t>
                      </a:r>
                    </a:p>
                  </a:txBody>
                  <a:tcPr anchor="ctr">
                    <a:solidFill>
                      <a:srgbClr val="F0F5F5"/>
                    </a:solidFill>
                  </a:tcPr>
                </a:tc>
                <a:tc>
                  <a:txBody>
                    <a:bodyPr/>
                    <a:lstStyle/>
                    <a:p>
                      <a:pPr algn="l"/>
                      <a:r>
                        <a:rPr sz="1575" b="0" dirty="0" err="1">
                          <a:solidFill>
                            <a:srgbClr val="344E54"/>
                          </a:solidFill>
                          <a:latin typeface="Nimbus Sans"/>
                          <a:ea typeface="Nimbus Sans"/>
                          <a:cs typeface="Nimbus Sans"/>
                        </a:rPr>
                        <a:t>Australtex</a:t>
                      </a:r>
                      <a:r>
                        <a:rPr sz="1575" b="0" dirty="0">
                          <a:solidFill>
                            <a:srgbClr val="344E54"/>
                          </a:solidFill>
                          <a:latin typeface="Nimbus Sans"/>
                          <a:ea typeface="Nimbus Sans"/>
                          <a:cs typeface="Nimbus Sans"/>
                        </a:rPr>
                        <a:t>, </a:t>
                      </a:r>
                      <a:r>
                        <a:rPr sz="1575" b="0" dirty="0" err="1">
                          <a:solidFill>
                            <a:srgbClr val="344E54"/>
                          </a:solidFill>
                          <a:latin typeface="Nimbus Sans"/>
                          <a:ea typeface="Nimbus Sans"/>
                          <a:cs typeface="Nimbus Sans"/>
                        </a:rPr>
                        <a:t>Barpla</a:t>
                      </a:r>
                      <a:r>
                        <a:rPr sz="1575" b="0" dirty="0">
                          <a:solidFill>
                            <a:srgbClr val="344E54"/>
                          </a:solidFill>
                          <a:latin typeface="Nimbus Sans"/>
                          <a:ea typeface="Nimbus Sans"/>
                          <a:cs typeface="Nimbus Sans"/>
                        </a:rPr>
                        <a:t>, </a:t>
                      </a:r>
                      <a:r>
                        <a:rPr sz="1575" b="0" dirty="0" err="1">
                          <a:solidFill>
                            <a:srgbClr val="344E54"/>
                          </a:solidFill>
                          <a:latin typeface="Nimbus Sans"/>
                          <a:ea typeface="Nimbus Sans"/>
                          <a:cs typeface="Nimbus Sans"/>
                        </a:rPr>
                        <a:t>Cordonsed</a:t>
                      </a:r>
                      <a:r>
                        <a:rPr sz="1575" b="0" dirty="0">
                          <a:solidFill>
                            <a:srgbClr val="344E54"/>
                          </a:solidFill>
                          <a:latin typeface="Nimbus Sans"/>
                          <a:ea typeface="Nimbus Sans"/>
                          <a:cs typeface="Nimbus Sans"/>
                        </a:rPr>
                        <a:t>, </a:t>
                      </a:r>
                      <a:r>
                        <a:rPr sz="1575" b="0" dirty="0" err="1">
                          <a:solidFill>
                            <a:srgbClr val="344E54"/>
                          </a:solidFill>
                          <a:latin typeface="Nimbus Sans"/>
                          <a:ea typeface="Nimbus Sans"/>
                          <a:cs typeface="Nimbus Sans"/>
                        </a:rPr>
                        <a:t>Fabrisur</a:t>
                      </a:r>
                      <a:r>
                        <a:rPr sz="1575" b="0" dirty="0">
                          <a:solidFill>
                            <a:srgbClr val="344E54"/>
                          </a:solidFill>
                          <a:latin typeface="Nimbus Sans"/>
                          <a:ea typeface="Nimbus Sans"/>
                          <a:cs typeface="Nimbus Sans"/>
                        </a:rPr>
                        <a:t>, </a:t>
                      </a:r>
                      <a:r>
                        <a:rPr sz="1575" b="0" dirty="0" err="1">
                          <a:solidFill>
                            <a:srgbClr val="344E54"/>
                          </a:solidFill>
                          <a:latin typeface="Nimbus Sans"/>
                          <a:ea typeface="Nimbus Sans"/>
                          <a:cs typeface="Nimbus Sans"/>
                        </a:rPr>
                        <a:t>Hilandería</a:t>
                      </a:r>
                      <a:r>
                        <a:rPr sz="1575" b="0" dirty="0">
                          <a:solidFill>
                            <a:srgbClr val="344E54"/>
                          </a:solidFill>
                          <a:latin typeface="Nimbus Sans"/>
                          <a:ea typeface="Nimbus Sans"/>
                          <a:cs typeface="Nimbus Sans"/>
                        </a:rPr>
                        <a:t> </a:t>
                      </a:r>
                      <a:r>
                        <a:rPr sz="1575" b="0" dirty="0" err="1">
                          <a:solidFill>
                            <a:srgbClr val="344E54"/>
                          </a:solidFill>
                          <a:latin typeface="Nimbus Sans"/>
                          <a:ea typeface="Nimbus Sans"/>
                          <a:cs typeface="Nimbus Sans"/>
                        </a:rPr>
                        <a:t>Fueguina</a:t>
                      </a:r>
                      <a:r>
                        <a:rPr sz="1575" b="0" dirty="0">
                          <a:solidFill>
                            <a:srgbClr val="344E54"/>
                          </a:solidFill>
                          <a:latin typeface="Nimbus Sans"/>
                          <a:ea typeface="Nimbus Sans"/>
                          <a:cs typeface="Nimbus Sans"/>
                        </a:rPr>
                        <a:t>,</a:t>
                      </a:r>
                    </a:p>
                    <a:p>
                      <a:pPr algn="l"/>
                      <a:r>
                        <a:rPr sz="1575" b="0" dirty="0" err="1">
                          <a:solidFill>
                            <a:srgbClr val="344E54"/>
                          </a:solidFill>
                          <a:latin typeface="Nimbus Sans"/>
                          <a:ea typeface="Nimbus Sans"/>
                          <a:cs typeface="Nimbus Sans"/>
                        </a:rPr>
                        <a:t>Hilandería</a:t>
                      </a:r>
                      <a:r>
                        <a:rPr sz="1575" b="0" dirty="0">
                          <a:solidFill>
                            <a:srgbClr val="344E54"/>
                          </a:solidFill>
                          <a:latin typeface="Nimbus Sans"/>
                          <a:ea typeface="Nimbus Sans"/>
                          <a:cs typeface="Nimbus Sans"/>
                        </a:rPr>
                        <a:t> Río Grande, </a:t>
                      </a:r>
                      <a:r>
                        <a:rPr sz="1575" b="0" dirty="0" err="1">
                          <a:solidFill>
                            <a:srgbClr val="344E54"/>
                          </a:solidFill>
                          <a:latin typeface="Nimbus Sans"/>
                          <a:ea typeface="Nimbus Sans"/>
                          <a:cs typeface="Nimbus Sans"/>
                        </a:rPr>
                        <a:t>Textil</a:t>
                      </a:r>
                      <a:r>
                        <a:rPr sz="1575" b="0" dirty="0">
                          <a:solidFill>
                            <a:srgbClr val="344E54"/>
                          </a:solidFill>
                          <a:latin typeface="Nimbus Sans"/>
                          <a:ea typeface="Nimbus Sans"/>
                          <a:cs typeface="Nimbus Sans"/>
                        </a:rPr>
                        <a:t> Río Grande</a:t>
                      </a:r>
                    </a:p>
                  </a:txBody>
                  <a:tcPr anchor="ctr">
                    <a:solidFill>
                      <a:srgbClr val="F0F5F5"/>
                    </a:solidFill>
                  </a:tcPr>
                </a:tc>
                <a:extLst>
                  <a:ext uri="{0D108BD9-81ED-4DB2-BD59-A6C34878D82A}">
                    <a16:rowId xmlns:a16="http://schemas.microsoft.com/office/drawing/2014/main" val="10003"/>
                  </a:ext>
                </a:extLst>
              </a:tr>
              <a:tr h="447675">
                <a:tc>
                  <a:txBody>
                    <a:bodyPr/>
                    <a:lstStyle/>
                    <a:p>
                      <a:pPr algn="l"/>
                      <a:r>
                        <a:rPr sz="1575" b="0">
                          <a:solidFill>
                            <a:srgbClr val="344E54"/>
                          </a:solidFill>
                          <a:latin typeface="Nimbus Sans"/>
                          <a:ea typeface="Nimbus Sans"/>
                          <a:cs typeface="Nimbus Sans"/>
                        </a:rPr>
                        <a:t>Confecciones</a:t>
                      </a:r>
                    </a:p>
                  </a:txBody>
                  <a:tcPr anchor="ctr">
                    <a:solidFill>
                      <a:srgbClr val="FFFFFF"/>
                    </a:solidFill>
                  </a:tcPr>
                </a:tc>
                <a:tc>
                  <a:txBody>
                    <a:bodyPr/>
                    <a:lstStyle/>
                    <a:p>
                      <a:pPr algn="l"/>
                      <a:r>
                        <a:rPr sz="1575" b="0" dirty="0">
                          <a:solidFill>
                            <a:srgbClr val="344E54"/>
                          </a:solidFill>
                          <a:latin typeface="Nimbus Sans"/>
                          <a:ea typeface="Nimbus Sans"/>
                          <a:cs typeface="Nimbus Sans"/>
                        </a:rPr>
                        <a:t>4</a:t>
                      </a:r>
                    </a:p>
                  </a:txBody>
                  <a:tcPr anchor="ctr">
                    <a:solidFill>
                      <a:srgbClr val="FFFFFF"/>
                    </a:solidFill>
                  </a:tcPr>
                </a:tc>
                <a:tc>
                  <a:txBody>
                    <a:bodyPr/>
                    <a:lstStyle/>
                    <a:p>
                      <a:pPr algn="l"/>
                      <a:r>
                        <a:rPr sz="1575" b="0">
                          <a:solidFill>
                            <a:srgbClr val="344E54"/>
                          </a:solidFill>
                          <a:latin typeface="Nimbus Sans"/>
                          <a:ea typeface="Nimbus Sans"/>
                          <a:cs typeface="Nimbus Sans"/>
                        </a:rPr>
                        <a:t>Armavir, Badisur, Blanco Nieve, Sueño Fueguino</a:t>
                      </a:r>
                    </a:p>
                  </a:txBody>
                  <a:tcPr anchor="ctr">
                    <a:solidFill>
                      <a:srgbClr val="FFFFFF"/>
                    </a:solidFill>
                  </a:tcPr>
                </a:tc>
                <a:extLst>
                  <a:ext uri="{0D108BD9-81ED-4DB2-BD59-A6C34878D82A}">
                    <a16:rowId xmlns:a16="http://schemas.microsoft.com/office/drawing/2014/main" val="10004"/>
                  </a:ext>
                </a:extLst>
              </a:tr>
              <a:tr h="552450">
                <a:tc>
                  <a:txBody>
                    <a:bodyPr/>
                    <a:lstStyle/>
                    <a:p>
                      <a:pPr algn="l"/>
                      <a:r>
                        <a:rPr sz="1575" b="0">
                          <a:solidFill>
                            <a:srgbClr val="344E54"/>
                          </a:solidFill>
                          <a:latin typeface="Nimbus Sans"/>
                          <a:ea typeface="Nimbus Sans"/>
                          <a:cs typeface="Nimbus Sans"/>
                        </a:rPr>
                        <a:t>Pesca</a:t>
                      </a:r>
                    </a:p>
                  </a:txBody>
                  <a:tcPr anchor="ctr">
                    <a:solidFill>
                      <a:srgbClr val="F0F5F5"/>
                    </a:solidFill>
                  </a:tcPr>
                </a:tc>
                <a:tc>
                  <a:txBody>
                    <a:bodyPr/>
                    <a:lstStyle/>
                    <a:p>
                      <a:pPr algn="l"/>
                      <a:r>
                        <a:rPr sz="1575" b="0" dirty="0">
                          <a:solidFill>
                            <a:srgbClr val="344E54"/>
                          </a:solidFill>
                          <a:latin typeface="Nimbus Sans"/>
                          <a:ea typeface="Nimbus Sans"/>
                          <a:cs typeface="Nimbus Sans"/>
                        </a:rPr>
                        <a:t>4</a:t>
                      </a:r>
                    </a:p>
                  </a:txBody>
                  <a:tcPr anchor="ctr">
                    <a:solidFill>
                      <a:srgbClr val="F0F5F5"/>
                    </a:solidFill>
                  </a:tcPr>
                </a:tc>
                <a:tc>
                  <a:txBody>
                    <a:bodyPr/>
                    <a:lstStyle/>
                    <a:p>
                      <a:pPr algn="l"/>
                      <a:r>
                        <a:rPr sz="1575" b="0">
                          <a:solidFill>
                            <a:srgbClr val="344E54"/>
                          </a:solidFill>
                          <a:latin typeface="Nimbus Sans"/>
                          <a:ea typeface="Nimbus Sans"/>
                          <a:cs typeface="Nimbus Sans"/>
                        </a:rPr>
                        <a:t>Pesquera de la Patagonia y Antártida, Glaciar Pesquera,</a:t>
                      </a:r>
                    </a:p>
                    <a:p>
                      <a:pPr algn="l"/>
                      <a:r>
                        <a:rPr sz="1575" b="0">
                          <a:solidFill>
                            <a:srgbClr val="344E54"/>
                          </a:solidFill>
                          <a:latin typeface="Nimbus Sans"/>
                          <a:ea typeface="Nimbus Sans"/>
                          <a:cs typeface="Nimbus Sans"/>
                        </a:rPr>
                        <a:t>Pesquera del Beagle, San Arawa</a:t>
                      </a:r>
                    </a:p>
                  </a:txBody>
                  <a:tcPr anchor="ctr">
                    <a:solidFill>
                      <a:srgbClr val="F0F5F5"/>
                    </a:solidFill>
                  </a:tcPr>
                </a:tc>
                <a:extLst>
                  <a:ext uri="{0D108BD9-81ED-4DB2-BD59-A6C34878D82A}">
                    <a16:rowId xmlns:a16="http://schemas.microsoft.com/office/drawing/2014/main" val="10005"/>
                  </a:ext>
                </a:extLst>
              </a:tr>
              <a:tr h="447675">
                <a:tc>
                  <a:txBody>
                    <a:bodyPr/>
                    <a:lstStyle/>
                    <a:p>
                      <a:pPr algn="l"/>
                      <a:r>
                        <a:rPr sz="1575" b="0">
                          <a:solidFill>
                            <a:srgbClr val="344E54"/>
                          </a:solidFill>
                          <a:latin typeface="Nimbus Sans"/>
                          <a:ea typeface="Nimbus Sans"/>
                          <a:cs typeface="Nimbus Sans"/>
                        </a:rPr>
                        <a:t>Mecánica</a:t>
                      </a:r>
                    </a:p>
                  </a:txBody>
                  <a:tcPr anchor="ctr">
                    <a:solidFill>
                      <a:srgbClr val="FFFFFF"/>
                    </a:solidFill>
                  </a:tcPr>
                </a:tc>
                <a:tc>
                  <a:txBody>
                    <a:bodyPr/>
                    <a:lstStyle/>
                    <a:p>
                      <a:pPr algn="l"/>
                      <a:r>
                        <a:rPr sz="1575" b="0" dirty="0">
                          <a:solidFill>
                            <a:srgbClr val="344E54"/>
                          </a:solidFill>
                          <a:latin typeface="Nimbus Sans"/>
                          <a:ea typeface="Nimbus Sans"/>
                          <a:cs typeface="Nimbus Sans"/>
                        </a:rPr>
                        <a:t>1</a:t>
                      </a:r>
                    </a:p>
                  </a:txBody>
                  <a:tcPr anchor="ctr">
                    <a:solidFill>
                      <a:srgbClr val="FFFFFF"/>
                    </a:solidFill>
                  </a:tcPr>
                </a:tc>
                <a:tc>
                  <a:txBody>
                    <a:bodyPr/>
                    <a:lstStyle/>
                    <a:p>
                      <a:pPr algn="l"/>
                      <a:r>
                        <a:rPr sz="1575" b="0">
                          <a:solidFill>
                            <a:srgbClr val="344E54"/>
                          </a:solidFill>
                          <a:latin typeface="Nimbus Sans"/>
                          <a:ea typeface="Nimbus Sans"/>
                          <a:cs typeface="Nimbus Sans"/>
                        </a:rPr>
                        <a:t>Mirgor</a:t>
                      </a:r>
                    </a:p>
                  </a:txBody>
                  <a:tcPr anchor="ctr">
                    <a:solidFill>
                      <a:srgbClr val="FFFFFF"/>
                    </a:solidFill>
                  </a:tcPr>
                </a:tc>
                <a:extLst>
                  <a:ext uri="{0D108BD9-81ED-4DB2-BD59-A6C34878D82A}">
                    <a16:rowId xmlns:a16="http://schemas.microsoft.com/office/drawing/2014/main" val="10006"/>
                  </a:ext>
                </a:extLst>
              </a:tr>
              <a:tr h="447675">
                <a:tc>
                  <a:txBody>
                    <a:bodyPr/>
                    <a:lstStyle/>
                    <a:p>
                      <a:pPr algn="l"/>
                      <a:r>
                        <a:rPr lang="es-ES" sz="1575" b="0" dirty="0" err="1">
                          <a:solidFill>
                            <a:srgbClr val="344E54"/>
                          </a:solidFill>
                          <a:latin typeface="Nimbus Sans"/>
                          <a:ea typeface="Nimbus Sans"/>
                          <a:cs typeface="Nimbus Sans"/>
                        </a:rPr>
                        <a:t>Agroquimicos</a:t>
                      </a:r>
                      <a:endParaRPr lang="es-ES" sz="1575" b="0" dirty="0">
                        <a:solidFill>
                          <a:srgbClr val="344E54"/>
                        </a:solidFill>
                        <a:latin typeface="Nimbus Sans"/>
                        <a:ea typeface="Nimbus Sans"/>
                        <a:cs typeface="Nimbus Sans"/>
                      </a:endParaRPr>
                    </a:p>
                  </a:txBody>
                  <a:tcPr anchor="ctr">
                    <a:solidFill>
                      <a:srgbClr val="F0F5F5"/>
                    </a:solidFill>
                  </a:tcPr>
                </a:tc>
                <a:tc>
                  <a:txBody>
                    <a:bodyPr/>
                    <a:lstStyle/>
                    <a:p>
                      <a:pPr algn="l"/>
                      <a:r>
                        <a:rPr sz="1575" b="0">
                          <a:solidFill>
                            <a:srgbClr val="344E54"/>
                          </a:solidFill>
                          <a:latin typeface="Nimbus Sans"/>
                          <a:ea typeface="Nimbus Sans"/>
                          <a:cs typeface="Nimbus Sans"/>
                        </a:rPr>
                        <a:t>1</a:t>
                      </a:r>
                    </a:p>
                  </a:txBody>
                  <a:tcPr anchor="ctr">
                    <a:solidFill>
                      <a:srgbClr val="F0F5F5"/>
                    </a:solidFill>
                  </a:tcPr>
                </a:tc>
                <a:tc>
                  <a:txBody>
                    <a:bodyPr/>
                    <a:lstStyle/>
                    <a:p>
                      <a:pPr algn="l"/>
                      <a:r>
                        <a:rPr sz="1575" b="0" dirty="0" err="1">
                          <a:solidFill>
                            <a:srgbClr val="344E54"/>
                          </a:solidFill>
                          <a:latin typeface="Nimbus Sans"/>
                          <a:ea typeface="Nimbus Sans"/>
                          <a:cs typeface="Nimbus Sans"/>
                        </a:rPr>
                        <a:t>Tecnomyl</a:t>
                      </a:r>
                      <a:endParaRPr sz="1575" b="0" dirty="0">
                        <a:solidFill>
                          <a:srgbClr val="344E54"/>
                        </a:solidFill>
                        <a:latin typeface="Nimbus Sans"/>
                        <a:ea typeface="Nimbus Sans"/>
                        <a:cs typeface="Nimbus Sans"/>
                      </a:endParaRPr>
                    </a:p>
                  </a:txBody>
                  <a:tcPr anchor="ctr">
                    <a:solidFill>
                      <a:srgbClr val="F0F5F5"/>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3238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9527EC8-57A6-4960-8E0B-C611883A7338}"/>
              </a:ext>
            </a:extLst>
          </p:cNvPr>
          <p:cNvSpPr>
            <a:spLocks noGrp="1"/>
          </p:cNvSpPr>
          <p:nvPr/>
        </p:nvSpPr>
        <p:spPr>
          <a:xfrm>
            <a:off x="533400" y="400050"/>
            <a:ext cx="11125200" cy="714375"/>
          </a:xfrm>
          <a:prstGeom prst="rect">
            <a:avLst/>
          </a:prstGeom>
          <a:noFill/>
          <a:ln w="0">
            <a:noFill/>
          </a:ln>
        </p:spPr>
        <p:txBody>
          <a:bodyPr wrap="square" lIns="0" tIns="0" rIns="0" bIns="0" anchor="t">
            <a:noAutofit/>
          </a:bodyPr>
          <a:lstStyle/>
          <a:p>
            <a:pPr algn="l">
              <a:defRPr sz="3300" b="1">
                <a:solidFill>
                  <a:srgbClr val="163C43"/>
                </a:solidFill>
                <a:latin typeface="Nimbus Sans"/>
                <a:ea typeface="Nimbus Sans"/>
                <a:cs typeface="Nimbus Sans"/>
              </a:defRPr>
            </a:pPr>
            <a:r>
              <a:rPr sz="3300" b="1">
                <a:solidFill>
                  <a:srgbClr val="163C43"/>
                </a:solidFill>
                <a:latin typeface="Nimbus Sans"/>
                <a:ea typeface="Nimbus Sans"/>
                <a:cs typeface="Nimbus Sans"/>
              </a:rPr>
              <a:t>Productos y escala en otros rubros</a:t>
            </a:r>
          </a:p>
        </p:txBody>
      </p:sp>
      <p:sp>
        <p:nvSpPr>
          <p:cNvPr id="2" name="Rectangle 1">
            <a:extLst>
              <a:ext uri="{FF2B5EF4-FFF2-40B4-BE49-F238E27FC236}">
                <a16:creationId xmlns:a16="http://schemas.microsoft.com/office/drawing/2014/main" id="{553C6202-A531-4159-8A32-5030E4FF7DB6}"/>
              </a:ext>
            </a:extLst>
          </p:cNvPr>
          <p:cNvSpPr>
            <a:spLocks noGrp="1"/>
          </p:cNvSpPr>
          <p:nvPr/>
        </p:nvSpPr>
        <p:spPr>
          <a:xfrm>
            <a:off x="533400" y="6353175"/>
            <a:ext cx="10715625" cy="361950"/>
          </a:xfrm>
          <a:prstGeom prst="rect">
            <a:avLst/>
          </a:prstGeom>
          <a:noFill/>
          <a:ln w="0">
            <a:noFill/>
          </a:ln>
        </p:spPr>
        <p:txBody>
          <a:bodyPr wrap="square" lIns="0" tIns="0" rIns="0" bIns="0" anchor="t">
            <a:noAutofit/>
          </a:bodyPr>
          <a:lstStyle/>
          <a:p>
            <a:pPr algn="l">
              <a:defRPr sz="1050" b="0">
                <a:solidFill>
                  <a:srgbClr val="61767C"/>
                </a:solidFill>
                <a:latin typeface="Nimbus Sans"/>
                <a:ea typeface="Nimbus Sans"/>
                <a:cs typeface="Nimbus Sans"/>
              </a:defRPr>
            </a:pPr>
            <a:r>
              <a:rPr sz="1050" b="0">
                <a:solidFill>
                  <a:srgbClr val="61767C"/>
                </a:solidFill>
                <a:latin typeface="Nimbus Sans"/>
                <a:ea typeface="Nimbus Sans"/>
                <a:cs typeface="Nimbus Sans"/>
              </a:rPr>
              <a:t>Fuente: base provincial de proyectos. Producción 2025 y enero-agosto de 2026.</a:t>
            </a:r>
          </a:p>
        </p:txBody>
      </p:sp>
      <p:sp>
        <p:nvSpPr>
          <p:cNvPr id="3" name="Rectangle 2">
            <a:extLst>
              <a:ext uri="{FF2B5EF4-FFF2-40B4-BE49-F238E27FC236}">
                <a16:creationId xmlns:a16="http://schemas.microsoft.com/office/drawing/2014/main" id="{E8FBAF4D-67B0-4E8F-8738-A3AEB026416F}"/>
              </a:ext>
            </a:extLst>
          </p:cNvPr>
          <p:cNvSpPr>
            <a:spLocks noGrp="1"/>
          </p:cNvSpPr>
          <p:nvPr/>
        </p:nvSpPr>
        <p:spPr>
          <a:xfrm>
            <a:off x="11334750" y="6381750"/>
            <a:ext cx="323850" cy="209550"/>
          </a:xfrm>
          <a:prstGeom prst="rect">
            <a:avLst/>
          </a:prstGeom>
          <a:noFill/>
          <a:ln w="0">
            <a:noFill/>
          </a:ln>
        </p:spPr>
        <p:txBody>
          <a:bodyPr wrap="square" lIns="0" tIns="0" rIns="0" bIns="0" anchor="t">
            <a:noAutofit/>
          </a:bodyPr>
          <a:lstStyle/>
          <a:p>
            <a:pPr algn="r">
              <a:defRPr sz="1050" b="0">
                <a:solidFill>
                  <a:srgbClr val="61767C"/>
                </a:solidFill>
                <a:latin typeface="Nimbus Sans"/>
                <a:ea typeface="Nimbus Sans"/>
                <a:cs typeface="Nimbus Sans"/>
              </a:defRPr>
            </a:pPr>
            <a:r>
              <a:rPr sz="1050" b="0">
                <a:solidFill>
                  <a:srgbClr val="61767C"/>
                </a:solidFill>
                <a:latin typeface="Nimbus Sans"/>
                <a:ea typeface="Nimbus Sans"/>
                <a:cs typeface="Nimbus Sans"/>
              </a:rPr>
              <a:t>04</a:t>
            </a:r>
          </a:p>
        </p:txBody>
      </p:sp>
      <p:sp>
        <p:nvSpPr>
          <p:cNvPr id="4" name="Rectangle 3">
            <a:extLst>
              <a:ext uri="{FF2B5EF4-FFF2-40B4-BE49-F238E27FC236}">
                <a16:creationId xmlns:a16="http://schemas.microsoft.com/office/drawing/2014/main" id="{F0EBD05E-09B9-4286-BBC4-E35E51BFE1DA}"/>
              </a:ext>
            </a:extLst>
          </p:cNvPr>
          <p:cNvSpPr>
            <a:spLocks noGrp="1"/>
          </p:cNvSpPr>
          <p:nvPr/>
        </p:nvSpPr>
        <p:spPr>
          <a:xfrm>
            <a:off x="533400" y="1076325"/>
            <a:ext cx="11125200" cy="438150"/>
          </a:xfrm>
          <a:prstGeom prst="rect">
            <a:avLst/>
          </a:prstGeom>
          <a:noFill/>
          <a:ln w="0">
            <a:noFill/>
          </a:ln>
        </p:spPr>
        <p:txBody>
          <a:bodyPr wrap="square" lIns="0" tIns="0" rIns="0" bIns="0" anchor="t">
            <a:noAutofit/>
          </a:bodyPr>
          <a:lstStyle/>
          <a:p>
            <a:pPr algn="l">
              <a:defRPr sz="1800" b="0">
                <a:solidFill>
                  <a:srgbClr val="61767C"/>
                </a:solidFill>
                <a:latin typeface="Nimbus Sans"/>
                <a:ea typeface="Nimbus Sans"/>
                <a:cs typeface="Nimbus Sans"/>
              </a:defRPr>
            </a:pPr>
            <a:r>
              <a:rPr sz="1800" b="0">
                <a:solidFill>
                  <a:srgbClr val="61767C"/>
                </a:solidFill>
                <a:latin typeface="Nimbus Sans"/>
                <a:ea typeface="Nimbus Sans"/>
                <a:cs typeface="Nimbus Sans"/>
              </a:rPr>
              <a:t>Ejemplos de producción registrada en 2025</a:t>
            </a:r>
          </a:p>
        </p:txBody>
      </p:sp>
      <p:graphicFrame>
        <p:nvGraphicFramePr>
          <p:cNvPr id="10" name="Table 9"/>
          <p:cNvGraphicFramePr/>
          <p:nvPr/>
        </p:nvGraphicFramePr>
        <p:xfrm>
          <a:off x="533400" y="1676400"/>
          <a:ext cx="11125200" cy="4486275"/>
        </p:xfrm>
        <a:graphic>
          <a:graphicData uri="http://schemas.openxmlformats.org/drawingml/2006/table">
            <a:tbl>
              <a:tblPr firstRow="1"/>
              <a:tblGrid>
                <a:gridCol w="1857375">
                  <a:extLst>
                    <a:ext uri="{9D8B030D-6E8A-4147-A177-3AD203B41FA5}">
                      <a16:colId xmlns:a16="http://schemas.microsoft.com/office/drawing/2014/main" val="20000"/>
                    </a:ext>
                  </a:extLst>
                </a:gridCol>
                <a:gridCol w="4695825">
                  <a:extLst>
                    <a:ext uri="{9D8B030D-6E8A-4147-A177-3AD203B41FA5}">
                      <a16:colId xmlns:a16="http://schemas.microsoft.com/office/drawing/2014/main" val="20001"/>
                    </a:ext>
                  </a:extLst>
                </a:gridCol>
                <a:gridCol w="4572000">
                  <a:extLst>
                    <a:ext uri="{9D8B030D-6E8A-4147-A177-3AD203B41FA5}">
                      <a16:colId xmlns:a16="http://schemas.microsoft.com/office/drawing/2014/main" val="20002"/>
                    </a:ext>
                  </a:extLst>
                </a:gridCol>
              </a:tblGrid>
              <a:tr h="428625">
                <a:tc>
                  <a:txBody>
                    <a:bodyPr/>
                    <a:lstStyle/>
                    <a:p>
                      <a:pPr algn="l"/>
                      <a:r>
                        <a:rPr sz="1800" b="1">
                          <a:solidFill>
                            <a:srgbClr val="FFFFFF"/>
                          </a:solidFill>
                          <a:latin typeface="Nimbus Sans"/>
                          <a:ea typeface="Nimbus Sans"/>
                          <a:cs typeface="Nimbus Sans"/>
                        </a:rPr>
                        <a:t>Rubro</a:t>
                      </a:r>
                    </a:p>
                  </a:txBody>
                  <a:tcPr anchor="ctr">
                    <a:solidFill>
                      <a:srgbClr val="163C43"/>
                    </a:solidFill>
                  </a:tcPr>
                </a:tc>
                <a:tc>
                  <a:txBody>
                    <a:bodyPr/>
                    <a:lstStyle/>
                    <a:p>
                      <a:pPr algn="l"/>
                      <a:r>
                        <a:rPr sz="1800" b="1">
                          <a:solidFill>
                            <a:srgbClr val="FFFFFF"/>
                          </a:solidFill>
                          <a:latin typeface="Nimbus Sans"/>
                          <a:ea typeface="Nimbus Sans"/>
                          <a:cs typeface="Nimbus Sans"/>
                        </a:rPr>
                        <a:t>Productos</a:t>
                      </a:r>
                    </a:p>
                  </a:txBody>
                  <a:tcPr anchor="ctr">
                    <a:solidFill>
                      <a:srgbClr val="163C43"/>
                    </a:solidFill>
                  </a:tcPr>
                </a:tc>
                <a:tc>
                  <a:txBody>
                    <a:bodyPr/>
                    <a:lstStyle/>
                    <a:p>
                      <a:pPr algn="l"/>
                      <a:r>
                        <a:rPr sz="1800" b="1">
                          <a:solidFill>
                            <a:srgbClr val="FFFFFF"/>
                          </a:solidFill>
                          <a:latin typeface="Nimbus Sans"/>
                          <a:ea typeface="Nimbus Sans"/>
                          <a:cs typeface="Nimbus Sans"/>
                        </a:rPr>
                        <a:t>Volumen observado</a:t>
                      </a:r>
                    </a:p>
                  </a:txBody>
                  <a:tcPr anchor="ctr">
                    <a:solidFill>
                      <a:srgbClr val="163C43"/>
                    </a:solidFill>
                  </a:tcPr>
                </a:tc>
                <a:extLst>
                  <a:ext uri="{0D108BD9-81ED-4DB2-BD59-A6C34878D82A}">
                    <a16:rowId xmlns:a16="http://schemas.microsoft.com/office/drawing/2014/main" val="10000"/>
                  </a:ext>
                </a:extLst>
              </a:tr>
              <a:tr h="571500">
                <a:tc>
                  <a:txBody>
                    <a:bodyPr/>
                    <a:lstStyle/>
                    <a:p>
                      <a:pPr algn="l"/>
                      <a:r>
                        <a:rPr sz="1800" b="0">
                          <a:solidFill>
                            <a:srgbClr val="344E54"/>
                          </a:solidFill>
                          <a:latin typeface="Nimbus Sans"/>
                          <a:ea typeface="Nimbus Sans"/>
                          <a:cs typeface="Nimbus Sans"/>
                        </a:rPr>
                        <a:t>Plásticos</a:t>
                      </a:r>
                    </a:p>
                  </a:txBody>
                  <a:tcPr anchor="ctr">
                    <a:solidFill>
                      <a:srgbClr val="F0F5F5"/>
                    </a:solidFill>
                  </a:tcPr>
                </a:tc>
                <a:tc>
                  <a:txBody>
                    <a:bodyPr/>
                    <a:lstStyle/>
                    <a:p>
                      <a:pPr algn="l"/>
                      <a:r>
                        <a:rPr sz="1800" b="0">
                          <a:solidFill>
                            <a:srgbClr val="344E54"/>
                          </a:solidFill>
                          <a:latin typeface="Nimbus Sans"/>
                          <a:ea typeface="Nimbus Sans"/>
                          <a:cs typeface="Nimbus Sans"/>
                        </a:rPr>
                        <a:t>Preformas PET de Vinisa y Baplast</a:t>
                      </a:r>
                    </a:p>
                  </a:txBody>
                  <a:tcPr anchor="ctr">
                    <a:solidFill>
                      <a:srgbClr val="F0F5F5"/>
                    </a:solidFill>
                  </a:tcPr>
                </a:tc>
                <a:tc>
                  <a:txBody>
                    <a:bodyPr/>
                    <a:lstStyle/>
                    <a:p>
                      <a:pPr algn="l"/>
                      <a:r>
                        <a:rPr sz="1800" b="0">
                          <a:solidFill>
                            <a:srgbClr val="344E54"/>
                          </a:solidFill>
                          <a:latin typeface="Nimbus Sans"/>
                          <a:ea typeface="Nimbus Sans"/>
                          <a:cs typeface="Nimbus Sans"/>
                        </a:rPr>
                        <a:t>1.890 millones de unidades</a:t>
                      </a:r>
                    </a:p>
                  </a:txBody>
                  <a:tcPr anchor="ctr">
                    <a:solidFill>
                      <a:srgbClr val="F0F5F5"/>
                    </a:solidFill>
                  </a:tcPr>
                </a:tc>
                <a:extLst>
                  <a:ext uri="{0D108BD9-81ED-4DB2-BD59-A6C34878D82A}">
                    <a16:rowId xmlns:a16="http://schemas.microsoft.com/office/drawing/2014/main" val="10001"/>
                  </a:ext>
                </a:extLst>
              </a:tr>
              <a:tr h="571500">
                <a:tc>
                  <a:txBody>
                    <a:bodyPr/>
                    <a:lstStyle/>
                    <a:p>
                      <a:pPr algn="l"/>
                      <a:r>
                        <a:rPr sz="1800" b="0">
                          <a:solidFill>
                            <a:srgbClr val="344E54"/>
                          </a:solidFill>
                          <a:latin typeface="Nimbus Sans"/>
                          <a:ea typeface="Nimbus Sans"/>
                          <a:cs typeface="Nimbus Sans"/>
                        </a:rPr>
                        <a:t>Plásticos</a:t>
                      </a:r>
                    </a:p>
                  </a:txBody>
                  <a:tcPr anchor="ctr">
                    <a:solidFill>
                      <a:srgbClr val="FFFFFF"/>
                    </a:solidFill>
                  </a:tcPr>
                </a:tc>
                <a:tc>
                  <a:txBody>
                    <a:bodyPr/>
                    <a:lstStyle/>
                    <a:p>
                      <a:pPr algn="l"/>
                      <a:r>
                        <a:rPr sz="1800" b="0">
                          <a:solidFill>
                            <a:srgbClr val="344E54"/>
                          </a:solidFill>
                          <a:latin typeface="Nimbus Sans"/>
                          <a:ea typeface="Nimbus Sans"/>
                          <a:cs typeface="Nimbus Sans"/>
                        </a:rPr>
                        <a:t>Envases de Acsur</a:t>
                      </a:r>
                    </a:p>
                  </a:txBody>
                  <a:tcPr anchor="ctr">
                    <a:solidFill>
                      <a:srgbClr val="FFFFFF"/>
                    </a:solidFill>
                  </a:tcPr>
                </a:tc>
                <a:tc>
                  <a:txBody>
                    <a:bodyPr/>
                    <a:lstStyle/>
                    <a:p>
                      <a:pPr algn="l"/>
                      <a:r>
                        <a:rPr sz="1800" b="0">
                          <a:solidFill>
                            <a:srgbClr val="344E54"/>
                          </a:solidFill>
                          <a:latin typeface="Nimbus Sans"/>
                          <a:ea typeface="Nimbus Sans"/>
                          <a:cs typeface="Nimbus Sans"/>
                        </a:rPr>
                        <a:t>355,5 millones de unidades</a:t>
                      </a:r>
                    </a:p>
                  </a:txBody>
                  <a:tcPr anchor="ctr">
                    <a:solidFill>
                      <a:srgbClr val="FFFFFF"/>
                    </a:solidFill>
                  </a:tcPr>
                </a:tc>
                <a:extLst>
                  <a:ext uri="{0D108BD9-81ED-4DB2-BD59-A6C34878D82A}">
                    <a16:rowId xmlns:a16="http://schemas.microsoft.com/office/drawing/2014/main" val="10002"/>
                  </a:ext>
                </a:extLst>
              </a:tr>
              <a:tr h="781050">
                <a:tc>
                  <a:txBody>
                    <a:bodyPr/>
                    <a:lstStyle/>
                    <a:p>
                      <a:pPr algn="l"/>
                      <a:r>
                        <a:rPr sz="1800" b="0">
                          <a:solidFill>
                            <a:srgbClr val="344E54"/>
                          </a:solidFill>
                          <a:latin typeface="Nimbus Sans"/>
                          <a:ea typeface="Nimbus Sans"/>
                          <a:cs typeface="Nimbus Sans"/>
                        </a:rPr>
                        <a:t>Plásticos</a:t>
                      </a:r>
                    </a:p>
                  </a:txBody>
                  <a:tcPr anchor="ctr">
                    <a:solidFill>
                      <a:srgbClr val="F0F5F5"/>
                    </a:solidFill>
                  </a:tcPr>
                </a:tc>
                <a:tc>
                  <a:txBody>
                    <a:bodyPr/>
                    <a:lstStyle/>
                    <a:p>
                      <a:pPr algn="l"/>
                      <a:r>
                        <a:rPr sz="1800" b="0">
                          <a:solidFill>
                            <a:srgbClr val="344E54"/>
                          </a:solidFill>
                          <a:latin typeface="Nimbus Sans"/>
                          <a:ea typeface="Nimbus Sans"/>
                          <a:cs typeface="Nimbus Sans"/>
                        </a:rPr>
                        <a:t>Film y bolsas de Río Chico</a:t>
                      </a:r>
                    </a:p>
                    <a:p>
                      <a:pPr algn="l"/>
                      <a:r>
                        <a:rPr sz="1800" b="0">
                          <a:solidFill>
                            <a:srgbClr val="344E54"/>
                          </a:solidFill>
                          <a:latin typeface="Nimbus Sans"/>
                          <a:ea typeface="Nimbus Sans"/>
                          <a:cs typeface="Nimbus Sans"/>
                        </a:rPr>
                        <a:t>y Plásticos de la Isla Grande</a:t>
                      </a:r>
                    </a:p>
                  </a:txBody>
                  <a:tcPr anchor="ctr">
                    <a:solidFill>
                      <a:srgbClr val="F0F5F5"/>
                    </a:solidFill>
                  </a:tcPr>
                </a:tc>
                <a:tc>
                  <a:txBody>
                    <a:bodyPr/>
                    <a:lstStyle/>
                    <a:p>
                      <a:pPr algn="l"/>
                      <a:r>
                        <a:rPr sz="1800" b="0">
                          <a:solidFill>
                            <a:srgbClr val="344E54"/>
                          </a:solidFill>
                          <a:latin typeface="Nimbus Sans"/>
                          <a:ea typeface="Nimbus Sans"/>
                          <a:cs typeface="Nimbus Sans"/>
                        </a:rPr>
                        <a:t>107,3 millones de kg</a:t>
                      </a:r>
                    </a:p>
                  </a:txBody>
                  <a:tcPr anchor="ctr">
                    <a:solidFill>
                      <a:srgbClr val="F0F5F5"/>
                    </a:solidFill>
                  </a:tcPr>
                </a:tc>
                <a:extLst>
                  <a:ext uri="{0D108BD9-81ED-4DB2-BD59-A6C34878D82A}">
                    <a16:rowId xmlns:a16="http://schemas.microsoft.com/office/drawing/2014/main" val="10003"/>
                  </a:ext>
                </a:extLst>
              </a:tr>
              <a:tr h="571500">
                <a:tc>
                  <a:txBody>
                    <a:bodyPr/>
                    <a:lstStyle/>
                    <a:p>
                      <a:pPr algn="l"/>
                      <a:r>
                        <a:rPr sz="1800" b="0">
                          <a:solidFill>
                            <a:srgbClr val="344E54"/>
                          </a:solidFill>
                          <a:latin typeface="Nimbus Sans"/>
                          <a:ea typeface="Nimbus Sans"/>
                          <a:cs typeface="Nimbus Sans"/>
                        </a:rPr>
                        <a:t>Textil</a:t>
                      </a:r>
                    </a:p>
                  </a:txBody>
                  <a:tcPr anchor="ctr">
                    <a:solidFill>
                      <a:srgbClr val="FFFFFF"/>
                    </a:solidFill>
                  </a:tcPr>
                </a:tc>
                <a:tc>
                  <a:txBody>
                    <a:bodyPr/>
                    <a:lstStyle/>
                    <a:p>
                      <a:pPr algn="l"/>
                      <a:r>
                        <a:rPr sz="1800" b="0">
                          <a:solidFill>
                            <a:srgbClr val="344E54"/>
                          </a:solidFill>
                          <a:latin typeface="Nimbus Sans"/>
                          <a:ea typeface="Nimbus Sans"/>
                          <a:cs typeface="Nimbus Sans"/>
                        </a:rPr>
                        <a:t>Tejidos de Australtex y Fabrisur</a:t>
                      </a:r>
                    </a:p>
                  </a:txBody>
                  <a:tcPr anchor="ctr">
                    <a:solidFill>
                      <a:srgbClr val="FFFFFF"/>
                    </a:solidFill>
                  </a:tcPr>
                </a:tc>
                <a:tc>
                  <a:txBody>
                    <a:bodyPr/>
                    <a:lstStyle/>
                    <a:p>
                      <a:pPr algn="l"/>
                      <a:r>
                        <a:rPr sz="1800" b="0">
                          <a:solidFill>
                            <a:srgbClr val="344E54"/>
                          </a:solidFill>
                          <a:latin typeface="Nimbus Sans"/>
                          <a:ea typeface="Nimbus Sans"/>
                          <a:cs typeface="Nimbus Sans"/>
                        </a:rPr>
                        <a:t>8,76 millones de kg</a:t>
                      </a:r>
                    </a:p>
                  </a:txBody>
                  <a:tcPr anchor="ctr">
                    <a:solidFill>
                      <a:srgbClr val="FFFFFF"/>
                    </a:solidFill>
                  </a:tcPr>
                </a:tc>
                <a:extLst>
                  <a:ext uri="{0D108BD9-81ED-4DB2-BD59-A6C34878D82A}">
                    <a16:rowId xmlns:a16="http://schemas.microsoft.com/office/drawing/2014/main" val="10004"/>
                  </a:ext>
                </a:extLst>
              </a:tr>
              <a:tr h="781050">
                <a:tc>
                  <a:txBody>
                    <a:bodyPr/>
                    <a:lstStyle/>
                    <a:p>
                      <a:pPr algn="l"/>
                      <a:r>
                        <a:rPr sz="1800" b="0">
                          <a:solidFill>
                            <a:srgbClr val="344E54"/>
                          </a:solidFill>
                          <a:latin typeface="Nimbus Sans"/>
                          <a:ea typeface="Nimbus Sans"/>
                          <a:cs typeface="Nimbus Sans"/>
                        </a:rPr>
                        <a:t>Pesca</a:t>
                      </a:r>
                    </a:p>
                  </a:txBody>
                  <a:tcPr anchor="ctr">
                    <a:solidFill>
                      <a:srgbClr val="F0F5F5"/>
                    </a:solidFill>
                  </a:tcPr>
                </a:tc>
                <a:tc>
                  <a:txBody>
                    <a:bodyPr/>
                    <a:lstStyle/>
                    <a:p>
                      <a:pPr algn="l"/>
                      <a:r>
                        <a:rPr sz="1800" b="0">
                          <a:solidFill>
                            <a:srgbClr val="344E54"/>
                          </a:solidFill>
                          <a:latin typeface="Nimbus Sans"/>
                          <a:ea typeface="Nimbus Sans"/>
                          <a:cs typeface="Nimbus Sans"/>
                        </a:rPr>
                        <a:t>Pescado, moluscos, crustáceos</a:t>
                      </a:r>
                    </a:p>
                    <a:p>
                      <a:pPr algn="l"/>
                      <a:r>
                        <a:rPr sz="1800" b="0">
                          <a:solidFill>
                            <a:srgbClr val="344E54"/>
                          </a:solidFill>
                          <a:latin typeface="Nimbus Sans"/>
                          <a:ea typeface="Nimbus Sans"/>
                          <a:cs typeface="Nimbus Sans"/>
                        </a:rPr>
                        <a:t>y callos de vieira</a:t>
                      </a:r>
                    </a:p>
                  </a:txBody>
                  <a:tcPr anchor="ctr">
                    <a:solidFill>
                      <a:srgbClr val="F0F5F5"/>
                    </a:solidFill>
                  </a:tcPr>
                </a:tc>
                <a:tc>
                  <a:txBody>
                    <a:bodyPr/>
                    <a:lstStyle/>
                    <a:p>
                      <a:pPr algn="l"/>
                      <a:r>
                        <a:rPr sz="1800" b="0">
                          <a:solidFill>
                            <a:srgbClr val="344E54"/>
                          </a:solidFill>
                          <a:latin typeface="Nimbus Sans"/>
                          <a:ea typeface="Nimbus Sans"/>
                          <a:cs typeface="Nimbus Sans"/>
                        </a:rPr>
                        <a:t>4.668 toneladas</a:t>
                      </a:r>
                    </a:p>
                  </a:txBody>
                  <a:tcPr anchor="ctr">
                    <a:solidFill>
                      <a:srgbClr val="F0F5F5"/>
                    </a:solidFill>
                  </a:tcPr>
                </a:tc>
                <a:extLst>
                  <a:ext uri="{0D108BD9-81ED-4DB2-BD59-A6C34878D82A}">
                    <a16:rowId xmlns:a16="http://schemas.microsoft.com/office/drawing/2014/main" val="10005"/>
                  </a:ext>
                </a:extLst>
              </a:tr>
              <a:tr h="781050">
                <a:tc>
                  <a:txBody>
                    <a:bodyPr/>
                    <a:lstStyle/>
                    <a:p>
                      <a:pPr algn="l"/>
                      <a:r>
                        <a:rPr sz="1800" b="0">
                          <a:solidFill>
                            <a:srgbClr val="344E54"/>
                          </a:solidFill>
                          <a:latin typeface="Nimbus Sans"/>
                          <a:ea typeface="Nimbus Sans"/>
                          <a:cs typeface="Nimbus Sans"/>
                        </a:rPr>
                        <a:t>Agroquímicos</a:t>
                      </a:r>
                    </a:p>
                  </a:txBody>
                  <a:tcPr anchor="ctr">
                    <a:solidFill>
                      <a:srgbClr val="FFFFFF"/>
                    </a:solidFill>
                  </a:tcPr>
                </a:tc>
                <a:tc>
                  <a:txBody>
                    <a:bodyPr/>
                    <a:lstStyle/>
                    <a:p>
                      <a:pPr algn="l"/>
                      <a:r>
                        <a:rPr sz="1800" b="0">
                          <a:solidFill>
                            <a:srgbClr val="344E54"/>
                          </a:solidFill>
                          <a:latin typeface="Nimbus Sans"/>
                          <a:ea typeface="Nimbus Sans"/>
                          <a:cs typeface="Nimbus Sans"/>
                        </a:rPr>
                        <a:t>Herbicidas de Tecnomyl</a:t>
                      </a:r>
                    </a:p>
                  </a:txBody>
                  <a:tcPr anchor="ctr">
                    <a:solidFill>
                      <a:srgbClr val="FFFFFF"/>
                    </a:solidFill>
                  </a:tcPr>
                </a:tc>
                <a:tc>
                  <a:txBody>
                    <a:bodyPr/>
                    <a:lstStyle/>
                    <a:p>
                      <a:pPr algn="l"/>
                      <a:r>
                        <a:rPr sz="1800" b="0">
                          <a:solidFill>
                            <a:srgbClr val="344E54"/>
                          </a:solidFill>
                          <a:latin typeface="Nimbus Sans"/>
                          <a:ea typeface="Nimbus Sans"/>
                          <a:cs typeface="Nimbus Sans"/>
                        </a:rPr>
                        <a:t>17,52 millones de litros</a:t>
                      </a:r>
                    </a:p>
                    <a:p>
                      <a:pPr algn="l"/>
                      <a:r>
                        <a:rPr sz="1800" b="0">
                          <a:solidFill>
                            <a:srgbClr val="344E54"/>
                          </a:solidFill>
                          <a:latin typeface="Nimbus Sans"/>
                          <a:ea typeface="Nimbus Sans"/>
                          <a:cs typeface="Nimbus Sans"/>
                        </a:rPr>
                        <a:t>y 4,28 millones de kg</a:t>
                      </a:r>
                    </a:p>
                  </a:txBody>
                  <a:tcPr anchor="ctr">
                    <a:solidFill>
                      <a:srgbClr val="FFFFFF"/>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7191683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D3C4617-9B02-48B9-B1FE-6678F778634F}"/>
              </a:ext>
            </a:extLst>
          </p:cNvPr>
          <p:cNvSpPr>
            <a:spLocks noGrp="1"/>
          </p:cNvSpPr>
          <p:nvPr/>
        </p:nvSpPr>
        <p:spPr>
          <a:xfrm>
            <a:off x="533400" y="400050"/>
            <a:ext cx="11125200" cy="714375"/>
          </a:xfrm>
          <a:prstGeom prst="rect">
            <a:avLst/>
          </a:prstGeom>
          <a:noFill/>
          <a:ln w="0">
            <a:noFill/>
          </a:ln>
        </p:spPr>
        <p:txBody>
          <a:bodyPr wrap="square" lIns="0" tIns="0" rIns="0" bIns="0" anchor="t">
            <a:noAutofit/>
          </a:bodyPr>
          <a:lstStyle/>
          <a:p>
            <a:pPr algn="l">
              <a:defRPr sz="3300" b="1">
                <a:solidFill>
                  <a:srgbClr val="163C43"/>
                </a:solidFill>
                <a:latin typeface="Nimbus Sans"/>
                <a:ea typeface="Nimbus Sans"/>
                <a:cs typeface="Nimbus Sans"/>
              </a:defRPr>
            </a:pPr>
            <a:r>
              <a:rPr sz="3300" b="1">
                <a:solidFill>
                  <a:srgbClr val="163C43"/>
                </a:solidFill>
                <a:latin typeface="Nimbus Sans"/>
                <a:ea typeface="Nimbus Sans"/>
                <a:cs typeface="Nimbus Sans"/>
              </a:rPr>
              <a:t>Trayectoria industrial</a:t>
            </a:r>
          </a:p>
        </p:txBody>
      </p:sp>
      <p:sp>
        <p:nvSpPr>
          <p:cNvPr id="2" name="Rectangle 1">
            <a:extLst>
              <a:ext uri="{FF2B5EF4-FFF2-40B4-BE49-F238E27FC236}">
                <a16:creationId xmlns:a16="http://schemas.microsoft.com/office/drawing/2014/main" id="{98389E47-82FC-4EC3-865B-31F4F7D028F3}"/>
              </a:ext>
            </a:extLst>
          </p:cNvPr>
          <p:cNvSpPr>
            <a:spLocks noGrp="1"/>
          </p:cNvSpPr>
          <p:nvPr/>
        </p:nvSpPr>
        <p:spPr>
          <a:xfrm>
            <a:off x="533400" y="6353175"/>
            <a:ext cx="10715625" cy="361950"/>
          </a:xfrm>
          <a:prstGeom prst="rect">
            <a:avLst/>
          </a:prstGeom>
          <a:noFill/>
          <a:ln w="0">
            <a:noFill/>
          </a:ln>
        </p:spPr>
        <p:txBody>
          <a:bodyPr wrap="square" lIns="0" tIns="0" rIns="0" bIns="0" anchor="t">
            <a:noAutofit/>
          </a:bodyPr>
          <a:lstStyle/>
          <a:p>
            <a:pPr algn="l">
              <a:defRPr sz="1050" b="0">
                <a:solidFill>
                  <a:srgbClr val="61767C"/>
                </a:solidFill>
                <a:latin typeface="Nimbus Sans"/>
                <a:ea typeface="Nimbus Sans"/>
                <a:cs typeface="Nimbus Sans"/>
              </a:defRPr>
            </a:pPr>
            <a:r>
              <a:rPr sz="1050" b="0">
                <a:solidFill>
                  <a:srgbClr val="61767C"/>
                </a:solidFill>
                <a:latin typeface="Nimbus Sans"/>
                <a:ea typeface="Nimbus Sans"/>
                <a:cs typeface="Nimbus Sans"/>
              </a:rPr>
              <a:t>Fuentes: historias institucionales de Radio Victoria, BGH, Mirgor y Newsan. Famar: normativa consignada en la base.</a:t>
            </a:r>
          </a:p>
        </p:txBody>
      </p:sp>
      <p:sp>
        <p:nvSpPr>
          <p:cNvPr id="3" name="Rectangle 2">
            <a:extLst>
              <a:ext uri="{FF2B5EF4-FFF2-40B4-BE49-F238E27FC236}">
                <a16:creationId xmlns:a16="http://schemas.microsoft.com/office/drawing/2014/main" id="{2E50595F-7CC7-4DC3-A8AE-E9E39C67988D}"/>
              </a:ext>
            </a:extLst>
          </p:cNvPr>
          <p:cNvSpPr>
            <a:spLocks noGrp="1"/>
          </p:cNvSpPr>
          <p:nvPr/>
        </p:nvSpPr>
        <p:spPr>
          <a:xfrm>
            <a:off x="11334750" y="6381750"/>
            <a:ext cx="323850" cy="209550"/>
          </a:xfrm>
          <a:prstGeom prst="rect">
            <a:avLst/>
          </a:prstGeom>
          <a:noFill/>
          <a:ln w="0">
            <a:noFill/>
          </a:ln>
        </p:spPr>
        <p:txBody>
          <a:bodyPr wrap="square" lIns="0" tIns="0" rIns="0" bIns="0" anchor="t">
            <a:noAutofit/>
          </a:bodyPr>
          <a:lstStyle/>
          <a:p>
            <a:pPr algn="r">
              <a:defRPr sz="1050" b="0">
                <a:solidFill>
                  <a:srgbClr val="61767C"/>
                </a:solidFill>
                <a:latin typeface="Nimbus Sans"/>
                <a:ea typeface="Nimbus Sans"/>
                <a:cs typeface="Nimbus Sans"/>
              </a:defRPr>
            </a:pPr>
            <a:r>
              <a:rPr sz="1050" b="0">
                <a:solidFill>
                  <a:srgbClr val="61767C"/>
                </a:solidFill>
                <a:latin typeface="Nimbus Sans"/>
                <a:ea typeface="Nimbus Sans"/>
                <a:cs typeface="Nimbus Sans"/>
              </a:rPr>
              <a:t>05</a:t>
            </a:r>
          </a:p>
        </p:txBody>
      </p:sp>
      <p:sp>
        <p:nvSpPr>
          <p:cNvPr id="4" name="Rectangle 3">
            <a:extLst>
              <a:ext uri="{FF2B5EF4-FFF2-40B4-BE49-F238E27FC236}">
                <a16:creationId xmlns:a16="http://schemas.microsoft.com/office/drawing/2014/main" id="{00E2EDCC-BE10-4850-91EC-7AEE3EF45CD2}"/>
              </a:ext>
            </a:extLst>
          </p:cNvPr>
          <p:cNvSpPr>
            <a:spLocks noGrp="1"/>
          </p:cNvSpPr>
          <p:nvPr/>
        </p:nvSpPr>
        <p:spPr>
          <a:xfrm>
            <a:off x="533400" y="1076325"/>
            <a:ext cx="11125200" cy="438150"/>
          </a:xfrm>
          <a:prstGeom prst="rect">
            <a:avLst/>
          </a:prstGeom>
          <a:noFill/>
          <a:ln w="0">
            <a:noFill/>
          </a:ln>
        </p:spPr>
        <p:txBody>
          <a:bodyPr wrap="square" lIns="0" tIns="0" rIns="0" bIns="0" anchor="t">
            <a:noAutofit/>
          </a:bodyPr>
          <a:lstStyle/>
          <a:p>
            <a:pPr algn="l">
              <a:defRPr sz="1800" b="0">
                <a:solidFill>
                  <a:srgbClr val="61767C"/>
                </a:solidFill>
                <a:latin typeface="Nimbus Sans"/>
                <a:ea typeface="Nimbus Sans"/>
                <a:cs typeface="Nimbus Sans"/>
              </a:defRPr>
            </a:pPr>
            <a:r>
              <a:rPr sz="1800" b="0">
                <a:solidFill>
                  <a:srgbClr val="61767C"/>
                </a:solidFill>
                <a:latin typeface="Nimbus Sans"/>
                <a:ea typeface="Nimbus Sans"/>
                <a:cs typeface="Nimbus Sans"/>
              </a:rPr>
              <a:t>Hitos documentados de empresas con capacidades electrónicas y automotrices</a:t>
            </a:r>
          </a:p>
        </p:txBody>
      </p:sp>
      <p:graphicFrame>
        <p:nvGraphicFramePr>
          <p:cNvPr id="10" name="Table 9"/>
          <p:cNvGraphicFramePr/>
          <p:nvPr>
            <p:extLst>
              <p:ext uri="{D42A27DB-BD31-4B8C-83A1-F6EECF244321}">
                <p14:modId xmlns:p14="http://schemas.microsoft.com/office/powerpoint/2010/main" val="3885251301"/>
              </p:ext>
            </p:extLst>
          </p:nvPr>
        </p:nvGraphicFramePr>
        <p:xfrm>
          <a:off x="533400" y="1685925"/>
          <a:ext cx="11125200" cy="4419600"/>
        </p:xfrm>
        <a:graphic>
          <a:graphicData uri="http://schemas.openxmlformats.org/drawingml/2006/table">
            <a:tbl>
              <a:tblPr firstRow="1"/>
              <a:tblGrid>
                <a:gridCol w="1952625">
                  <a:extLst>
                    <a:ext uri="{9D8B030D-6E8A-4147-A177-3AD203B41FA5}">
                      <a16:colId xmlns:a16="http://schemas.microsoft.com/office/drawing/2014/main" val="20000"/>
                    </a:ext>
                  </a:extLst>
                </a:gridCol>
                <a:gridCol w="3987346">
                  <a:extLst>
                    <a:ext uri="{9D8B030D-6E8A-4147-A177-3AD203B41FA5}">
                      <a16:colId xmlns:a16="http://schemas.microsoft.com/office/drawing/2014/main" val="20001"/>
                    </a:ext>
                  </a:extLst>
                </a:gridCol>
                <a:gridCol w="5185229">
                  <a:extLst>
                    <a:ext uri="{9D8B030D-6E8A-4147-A177-3AD203B41FA5}">
                      <a16:colId xmlns:a16="http://schemas.microsoft.com/office/drawing/2014/main" val="20002"/>
                    </a:ext>
                  </a:extLst>
                </a:gridCol>
              </a:tblGrid>
              <a:tr h="419100">
                <a:tc>
                  <a:txBody>
                    <a:bodyPr/>
                    <a:lstStyle/>
                    <a:p>
                      <a:pPr algn="l"/>
                      <a:r>
                        <a:rPr sz="1800" b="1">
                          <a:solidFill>
                            <a:srgbClr val="FFFFFF"/>
                          </a:solidFill>
                          <a:latin typeface="Nimbus Sans"/>
                          <a:ea typeface="Nimbus Sans"/>
                          <a:cs typeface="Nimbus Sans"/>
                        </a:rPr>
                        <a:t>Empresa</a:t>
                      </a:r>
                    </a:p>
                  </a:txBody>
                  <a:tcPr anchor="ctr">
                    <a:solidFill>
                      <a:srgbClr val="163C43"/>
                    </a:solidFill>
                  </a:tcPr>
                </a:tc>
                <a:tc>
                  <a:txBody>
                    <a:bodyPr/>
                    <a:lstStyle/>
                    <a:p>
                      <a:pPr algn="l"/>
                      <a:r>
                        <a:rPr sz="1800" b="1">
                          <a:solidFill>
                            <a:srgbClr val="FFFFFF"/>
                          </a:solidFill>
                          <a:latin typeface="Nimbus Sans"/>
                          <a:ea typeface="Nimbus Sans"/>
                          <a:cs typeface="Nimbus Sans"/>
                        </a:rPr>
                        <a:t>Hito documentado</a:t>
                      </a:r>
                    </a:p>
                  </a:txBody>
                  <a:tcPr anchor="ctr">
                    <a:solidFill>
                      <a:srgbClr val="163C43"/>
                    </a:solidFill>
                  </a:tcPr>
                </a:tc>
                <a:tc>
                  <a:txBody>
                    <a:bodyPr/>
                    <a:lstStyle/>
                    <a:p>
                      <a:pPr algn="l"/>
                      <a:r>
                        <a:rPr sz="1800" b="1">
                          <a:solidFill>
                            <a:srgbClr val="FFFFFF"/>
                          </a:solidFill>
                          <a:latin typeface="Nimbus Sans"/>
                          <a:ea typeface="Nimbus Sans"/>
                          <a:cs typeface="Nimbus Sans"/>
                        </a:rPr>
                        <a:t>Productos en la base</a:t>
                      </a:r>
                    </a:p>
                  </a:txBody>
                  <a:tcPr anchor="ctr">
                    <a:solidFill>
                      <a:srgbClr val="163C43"/>
                    </a:solidFill>
                  </a:tcPr>
                </a:tc>
                <a:extLst>
                  <a:ext uri="{0D108BD9-81ED-4DB2-BD59-A6C34878D82A}">
                    <a16:rowId xmlns:a16="http://schemas.microsoft.com/office/drawing/2014/main" val="10000"/>
                  </a:ext>
                </a:extLst>
              </a:tr>
              <a:tr h="800100">
                <a:tc>
                  <a:txBody>
                    <a:bodyPr/>
                    <a:lstStyle/>
                    <a:p>
                      <a:pPr algn="l"/>
                      <a:r>
                        <a:rPr sz="1800" b="0">
                          <a:solidFill>
                            <a:srgbClr val="344E54"/>
                          </a:solidFill>
                          <a:latin typeface="Nimbus Sans"/>
                          <a:ea typeface="Nimbus Sans"/>
                          <a:cs typeface="Nimbus Sans"/>
                        </a:rPr>
                        <a:t>Radio Victoria</a:t>
                      </a:r>
                    </a:p>
                  </a:txBody>
                  <a:tcPr anchor="ctr">
                    <a:solidFill>
                      <a:srgbClr val="F0F5F5"/>
                    </a:solidFill>
                  </a:tcPr>
                </a:tc>
                <a:tc>
                  <a:txBody>
                    <a:bodyPr/>
                    <a:lstStyle/>
                    <a:p>
                      <a:pPr algn="l"/>
                      <a:r>
                        <a:rPr sz="1800" b="0">
                          <a:solidFill>
                            <a:srgbClr val="344E54"/>
                          </a:solidFill>
                          <a:latin typeface="Nimbus Sans"/>
                          <a:ea typeface="Nimbus Sans"/>
                          <a:cs typeface="Nimbus Sans"/>
                        </a:rPr>
                        <a:t>1977, planta en Río Grande</a:t>
                      </a:r>
                    </a:p>
                  </a:txBody>
                  <a:tcPr anchor="ctr">
                    <a:solidFill>
                      <a:srgbClr val="F0F5F5"/>
                    </a:solidFill>
                  </a:tcPr>
                </a:tc>
                <a:tc>
                  <a:txBody>
                    <a:bodyPr/>
                    <a:lstStyle/>
                    <a:p>
                      <a:pPr algn="l"/>
                      <a:r>
                        <a:rPr sz="1800" b="0" dirty="0" err="1">
                          <a:solidFill>
                            <a:srgbClr val="344E54"/>
                          </a:solidFill>
                          <a:latin typeface="Nimbus Sans"/>
                          <a:ea typeface="Nimbus Sans"/>
                          <a:cs typeface="Nimbus Sans"/>
                        </a:rPr>
                        <a:t>Televisores</a:t>
                      </a:r>
                      <a:r>
                        <a:rPr sz="1800" b="0" dirty="0">
                          <a:solidFill>
                            <a:srgbClr val="344E54"/>
                          </a:solidFill>
                          <a:latin typeface="Nimbus Sans"/>
                          <a:ea typeface="Nimbus Sans"/>
                          <a:cs typeface="Nimbus Sans"/>
                        </a:rPr>
                        <a:t>, </a:t>
                      </a:r>
                      <a:r>
                        <a:rPr sz="1800" b="0" dirty="0" err="1">
                          <a:solidFill>
                            <a:srgbClr val="344E54"/>
                          </a:solidFill>
                          <a:latin typeface="Nimbus Sans"/>
                          <a:ea typeface="Nimbus Sans"/>
                          <a:cs typeface="Nimbus Sans"/>
                        </a:rPr>
                        <a:t>telefonía</a:t>
                      </a:r>
                      <a:r>
                        <a:rPr sz="1800" b="0" dirty="0">
                          <a:solidFill>
                            <a:srgbClr val="344E54"/>
                          </a:solidFill>
                          <a:latin typeface="Nimbus Sans"/>
                          <a:ea typeface="Nimbus Sans"/>
                          <a:cs typeface="Nimbus Sans"/>
                        </a:rPr>
                        <a:t> </a:t>
                      </a:r>
                      <a:r>
                        <a:rPr sz="1800" b="0" dirty="0" err="1">
                          <a:solidFill>
                            <a:srgbClr val="344E54"/>
                          </a:solidFill>
                          <a:latin typeface="Nimbus Sans"/>
                          <a:ea typeface="Nimbus Sans"/>
                          <a:cs typeface="Nimbus Sans"/>
                        </a:rPr>
                        <a:t>celular</a:t>
                      </a:r>
                      <a:r>
                        <a:rPr lang="es-ES" sz="1800" b="0" dirty="0">
                          <a:solidFill>
                            <a:srgbClr val="344E54"/>
                          </a:solidFill>
                          <a:latin typeface="Nimbus Sans"/>
                          <a:ea typeface="Nimbus Sans"/>
                          <a:cs typeface="Nimbus Sans"/>
                        </a:rPr>
                        <a:t> </a:t>
                      </a:r>
                      <a:r>
                        <a:rPr sz="1800" b="0" dirty="0">
                          <a:solidFill>
                            <a:srgbClr val="344E54"/>
                          </a:solidFill>
                          <a:latin typeface="Nimbus Sans"/>
                          <a:ea typeface="Nimbus Sans"/>
                          <a:cs typeface="Nimbus Sans"/>
                        </a:rPr>
                        <a:t>y </a:t>
                      </a:r>
                      <a:r>
                        <a:rPr sz="1800" b="0" dirty="0" err="1">
                          <a:solidFill>
                            <a:srgbClr val="344E54"/>
                          </a:solidFill>
                          <a:latin typeface="Nimbus Sans"/>
                          <a:ea typeface="Nimbus Sans"/>
                          <a:cs typeface="Nimbus Sans"/>
                        </a:rPr>
                        <a:t>climatización</a:t>
                      </a:r>
                      <a:endParaRPr sz="1800" b="0" dirty="0">
                        <a:solidFill>
                          <a:srgbClr val="344E54"/>
                        </a:solidFill>
                        <a:latin typeface="Nimbus Sans"/>
                        <a:ea typeface="Nimbus Sans"/>
                        <a:cs typeface="Nimbus Sans"/>
                      </a:endParaRPr>
                    </a:p>
                  </a:txBody>
                  <a:tcPr anchor="ctr">
                    <a:solidFill>
                      <a:srgbClr val="F0F5F5"/>
                    </a:solidFill>
                  </a:tcPr>
                </a:tc>
                <a:extLst>
                  <a:ext uri="{0D108BD9-81ED-4DB2-BD59-A6C34878D82A}">
                    <a16:rowId xmlns:a16="http://schemas.microsoft.com/office/drawing/2014/main" val="10001"/>
                  </a:ext>
                </a:extLst>
              </a:tr>
              <a:tr h="800100">
                <a:tc>
                  <a:txBody>
                    <a:bodyPr/>
                    <a:lstStyle/>
                    <a:p>
                      <a:pPr algn="l"/>
                      <a:r>
                        <a:rPr sz="1800" b="0">
                          <a:solidFill>
                            <a:srgbClr val="344E54"/>
                          </a:solidFill>
                          <a:latin typeface="Nimbus Sans"/>
                          <a:ea typeface="Nimbus Sans"/>
                          <a:cs typeface="Nimbus Sans"/>
                        </a:rPr>
                        <a:t>BGH</a:t>
                      </a:r>
                    </a:p>
                  </a:txBody>
                  <a:tcPr anchor="ctr">
                    <a:solidFill>
                      <a:srgbClr val="FFFFFF"/>
                    </a:solidFill>
                  </a:tcPr>
                </a:tc>
                <a:tc>
                  <a:txBody>
                    <a:bodyPr/>
                    <a:lstStyle/>
                    <a:p>
                      <a:pPr algn="l"/>
                      <a:r>
                        <a:rPr sz="1800" b="0">
                          <a:solidFill>
                            <a:srgbClr val="344E54"/>
                          </a:solidFill>
                          <a:latin typeface="Nimbus Sans"/>
                          <a:ea typeface="Nimbus Sans"/>
                          <a:cs typeface="Nimbus Sans"/>
                        </a:rPr>
                        <a:t>1978, fabricación en Río Grande</a:t>
                      </a:r>
                    </a:p>
                  </a:txBody>
                  <a:tcPr anchor="ctr">
                    <a:solidFill>
                      <a:srgbClr val="FFFFFF"/>
                    </a:solidFill>
                  </a:tcPr>
                </a:tc>
                <a:tc>
                  <a:txBody>
                    <a:bodyPr/>
                    <a:lstStyle/>
                    <a:p>
                      <a:pPr algn="l"/>
                      <a:r>
                        <a:rPr sz="1800" b="0" dirty="0" err="1">
                          <a:solidFill>
                            <a:srgbClr val="344E54"/>
                          </a:solidFill>
                          <a:latin typeface="Nimbus Sans"/>
                          <a:ea typeface="Nimbus Sans"/>
                          <a:cs typeface="Nimbus Sans"/>
                        </a:rPr>
                        <a:t>Televisores</a:t>
                      </a:r>
                      <a:r>
                        <a:rPr sz="1800" b="0" dirty="0">
                          <a:solidFill>
                            <a:srgbClr val="344E54"/>
                          </a:solidFill>
                          <a:latin typeface="Nimbus Sans"/>
                          <a:ea typeface="Nimbus Sans"/>
                          <a:cs typeface="Nimbus Sans"/>
                        </a:rPr>
                        <a:t>, </a:t>
                      </a:r>
                      <a:r>
                        <a:rPr sz="1800" b="0" dirty="0" err="1">
                          <a:solidFill>
                            <a:srgbClr val="344E54"/>
                          </a:solidFill>
                          <a:latin typeface="Nimbus Sans"/>
                          <a:ea typeface="Nimbus Sans"/>
                          <a:cs typeface="Nimbus Sans"/>
                        </a:rPr>
                        <a:t>telefonía</a:t>
                      </a:r>
                      <a:r>
                        <a:rPr sz="1800" b="0" dirty="0">
                          <a:solidFill>
                            <a:srgbClr val="344E54"/>
                          </a:solidFill>
                          <a:latin typeface="Nimbus Sans"/>
                          <a:ea typeface="Nimbus Sans"/>
                          <a:cs typeface="Nimbus Sans"/>
                        </a:rPr>
                        <a:t> </a:t>
                      </a:r>
                      <a:r>
                        <a:rPr sz="1800" b="0" dirty="0" err="1">
                          <a:solidFill>
                            <a:srgbClr val="344E54"/>
                          </a:solidFill>
                          <a:latin typeface="Nimbus Sans"/>
                          <a:ea typeface="Nimbus Sans"/>
                          <a:cs typeface="Nimbus Sans"/>
                        </a:rPr>
                        <a:t>celular</a:t>
                      </a:r>
                      <a:r>
                        <a:rPr sz="1800" b="0" dirty="0">
                          <a:solidFill>
                            <a:srgbClr val="344E54"/>
                          </a:solidFill>
                          <a:latin typeface="Nimbus Sans"/>
                          <a:ea typeface="Nimbus Sans"/>
                          <a:cs typeface="Nimbus Sans"/>
                        </a:rPr>
                        <a:t>,</a:t>
                      </a:r>
                      <a:r>
                        <a:rPr lang="es-ES" sz="1800" b="0" dirty="0">
                          <a:solidFill>
                            <a:srgbClr val="344E54"/>
                          </a:solidFill>
                          <a:latin typeface="Nimbus Sans"/>
                          <a:ea typeface="Nimbus Sans"/>
                          <a:cs typeface="Nimbus Sans"/>
                        </a:rPr>
                        <a:t> </a:t>
                      </a:r>
                      <a:r>
                        <a:rPr sz="1800" b="0" dirty="0" err="1">
                          <a:solidFill>
                            <a:srgbClr val="344E54"/>
                          </a:solidFill>
                          <a:latin typeface="Nimbus Sans"/>
                          <a:ea typeface="Nimbus Sans"/>
                          <a:cs typeface="Nimbus Sans"/>
                        </a:rPr>
                        <a:t>climatización</a:t>
                      </a:r>
                      <a:r>
                        <a:rPr sz="1800" b="0" dirty="0">
                          <a:solidFill>
                            <a:srgbClr val="344E54"/>
                          </a:solidFill>
                          <a:latin typeface="Nimbus Sans"/>
                          <a:ea typeface="Nimbus Sans"/>
                          <a:cs typeface="Nimbus Sans"/>
                        </a:rPr>
                        <a:t> y </a:t>
                      </a:r>
                      <a:r>
                        <a:rPr sz="1800" b="0" dirty="0" err="1">
                          <a:solidFill>
                            <a:srgbClr val="344E54"/>
                          </a:solidFill>
                          <a:latin typeface="Nimbus Sans"/>
                          <a:ea typeface="Nimbus Sans"/>
                          <a:cs typeface="Nimbus Sans"/>
                        </a:rPr>
                        <a:t>microondas</a:t>
                      </a:r>
                      <a:endParaRPr sz="1800" b="0" dirty="0">
                        <a:solidFill>
                          <a:srgbClr val="344E54"/>
                        </a:solidFill>
                        <a:latin typeface="Nimbus Sans"/>
                        <a:ea typeface="Nimbus Sans"/>
                        <a:cs typeface="Nimbus Sans"/>
                      </a:endParaRPr>
                    </a:p>
                  </a:txBody>
                  <a:tcPr anchor="ctr">
                    <a:solidFill>
                      <a:srgbClr val="FFFFFF"/>
                    </a:solidFill>
                  </a:tcPr>
                </a:tc>
                <a:extLst>
                  <a:ext uri="{0D108BD9-81ED-4DB2-BD59-A6C34878D82A}">
                    <a16:rowId xmlns:a16="http://schemas.microsoft.com/office/drawing/2014/main" val="10002"/>
                  </a:ext>
                </a:extLst>
              </a:tr>
              <a:tr h="800100">
                <a:tc>
                  <a:txBody>
                    <a:bodyPr/>
                    <a:lstStyle/>
                    <a:p>
                      <a:pPr algn="l"/>
                      <a:r>
                        <a:rPr sz="1800" b="0">
                          <a:solidFill>
                            <a:srgbClr val="344E54"/>
                          </a:solidFill>
                          <a:latin typeface="Nimbus Sans"/>
                          <a:ea typeface="Nimbus Sans"/>
                          <a:cs typeface="Nimbus Sans"/>
                        </a:rPr>
                        <a:t>Mirgor</a:t>
                      </a:r>
                    </a:p>
                  </a:txBody>
                  <a:tcPr anchor="ctr">
                    <a:solidFill>
                      <a:srgbClr val="F0F5F5"/>
                    </a:solidFill>
                  </a:tcPr>
                </a:tc>
                <a:tc>
                  <a:txBody>
                    <a:bodyPr/>
                    <a:lstStyle/>
                    <a:p>
                      <a:pPr algn="l"/>
                      <a:r>
                        <a:rPr sz="1800" b="0">
                          <a:solidFill>
                            <a:srgbClr val="344E54"/>
                          </a:solidFill>
                          <a:latin typeface="Nimbus Sans"/>
                          <a:ea typeface="Nimbus Sans"/>
                          <a:cs typeface="Nimbus Sans"/>
                        </a:rPr>
                        <a:t>1983, primera planta en Río Grande</a:t>
                      </a:r>
                    </a:p>
                  </a:txBody>
                  <a:tcPr anchor="ctr">
                    <a:solidFill>
                      <a:srgbClr val="F0F5F5"/>
                    </a:solidFill>
                  </a:tcPr>
                </a:tc>
                <a:tc>
                  <a:txBody>
                    <a:bodyPr/>
                    <a:lstStyle/>
                    <a:p>
                      <a:pPr algn="l"/>
                      <a:r>
                        <a:rPr sz="1800" b="0" dirty="0" err="1">
                          <a:solidFill>
                            <a:srgbClr val="344E54"/>
                          </a:solidFill>
                          <a:latin typeface="Nimbus Sans"/>
                          <a:ea typeface="Nimbus Sans"/>
                          <a:cs typeface="Nimbus Sans"/>
                        </a:rPr>
                        <a:t>Climatización</a:t>
                      </a:r>
                      <a:r>
                        <a:rPr sz="1800" b="0" dirty="0">
                          <a:solidFill>
                            <a:srgbClr val="344E54"/>
                          </a:solidFill>
                          <a:latin typeface="Nimbus Sans"/>
                          <a:ea typeface="Nimbus Sans"/>
                          <a:cs typeface="Nimbus Sans"/>
                        </a:rPr>
                        <a:t> </a:t>
                      </a:r>
                      <a:r>
                        <a:rPr sz="1800" b="0" dirty="0" err="1">
                          <a:solidFill>
                            <a:srgbClr val="344E54"/>
                          </a:solidFill>
                          <a:latin typeface="Nimbus Sans"/>
                          <a:ea typeface="Nimbus Sans"/>
                          <a:cs typeface="Nimbus Sans"/>
                        </a:rPr>
                        <a:t>automotriz</a:t>
                      </a:r>
                      <a:r>
                        <a:rPr sz="1800" b="0" dirty="0">
                          <a:solidFill>
                            <a:srgbClr val="344E54"/>
                          </a:solidFill>
                          <a:latin typeface="Nimbus Sans"/>
                          <a:ea typeface="Nimbus Sans"/>
                          <a:cs typeface="Nimbus Sans"/>
                        </a:rPr>
                        <a:t>,</a:t>
                      </a:r>
                      <a:r>
                        <a:rPr lang="es-ES" sz="1800" b="0" dirty="0">
                          <a:solidFill>
                            <a:srgbClr val="344E54"/>
                          </a:solidFill>
                          <a:latin typeface="Nimbus Sans"/>
                          <a:ea typeface="Nimbus Sans"/>
                          <a:cs typeface="Nimbus Sans"/>
                        </a:rPr>
                        <a:t> </a:t>
                      </a:r>
                      <a:r>
                        <a:rPr sz="1800" b="0" dirty="0" err="1">
                          <a:solidFill>
                            <a:srgbClr val="344E54"/>
                          </a:solidFill>
                          <a:latin typeface="Nimbus Sans"/>
                          <a:ea typeface="Nimbus Sans"/>
                          <a:cs typeface="Nimbus Sans"/>
                        </a:rPr>
                        <a:t>televisores</a:t>
                      </a:r>
                      <a:r>
                        <a:rPr sz="1800" b="0" dirty="0">
                          <a:solidFill>
                            <a:srgbClr val="344E54"/>
                          </a:solidFill>
                          <a:latin typeface="Nimbus Sans"/>
                          <a:ea typeface="Nimbus Sans"/>
                          <a:cs typeface="Nimbus Sans"/>
                        </a:rPr>
                        <a:t> y </a:t>
                      </a:r>
                      <a:r>
                        <a:rPr sz="1800" b="0" dirty="0" err="1">
                          <a:solidFill>
                            <a:srgbClr val="344E54"/>
                          </a:solidFill>
                          <a:latin typeface="Nimbus Sans"/>
                          <a:ea typeface="Nimbus Sans"/>
                          <a:cs typeface="Nimbus Sans"/>
                        </a:rPr>
                        <a:t>aire</a:t>
                      </a:r>
                      <a:r>
                        <a:rPr sz="1800" b="0" dirty="0">
                          <a:solidFill>
                            <a:srgbClr val="344E54"/>
                          </a:solidFill>
                          <a:latin typeface="Nimbus Sans"/>
                          <a:ea typeface="Nimbus Sans"/>
                          <a:cs typeface="Nimbus Sans"/>
                        </a:rPr>
                        <a:t> </a:t>
                      </a:r>
                      <a:r>
                        <a:rPr sz="1800" b="0" dirty="0" err="1">
                          <a:solidFill>
                            <a:srgbClr val="344E54"/>
                          </a:solidFill>
                          <a:latin typeface="Nimbus Sans"/>
                          <a:ea typeface="Nimbus Sans"/>
                          <a:cs typeface="Nimbus Sans"/>
                        </a:rPr>
                        <a:t>acondicionado</a:t>
                      </a:r>
                      <a:endParaRPr sz="1800" b="0" dirty="0">
                        <a:solidFill>
                          <a:srgbClr val="344E54"/>
                        </a:solidFill>
                        <a:latin typeface="Nimbus Sans"/>
                        <a:ea typeface="Nimbus Sans"/>
                        <a:cs typeface="Nimbus Sans"/>
                      </a:endParaRPr>
                    </a:p>
                  </a:txBody>
                  <a:tcPr anchor="ctr">
                    <a:solidFill>
                      <a:srgbClr val="F0F5F5"/>
                    </a:solidFill>
                  </a:tcPr>
                </a:tc>
                <a:extLst>
                  <a:ext uri="{0D108BD9-81ED-4DB2-BD59-A6C34878D82A}">
                    <a16:rowId xmlns:a16="http://schemas.microsoft.com/office/drawing/2014/main" val="10003"/>
                  </a:ext>
                </a:extLst>
              </a:tr>
              <a:tr h="800100">
                <a:tc>
                  <a:txBody>
                    <a:bodyPr/>
                    <a:lstStyle/>
                    <a:p>
                      <a:pPr algn="l"/>
                      <a:r>
                        <a:rPr sz="1800" b="0">
                          <a:solidFill>
                            <a:srgbClr val="344E54"/>
                          </a:solidFill>
                          <a:latin typeface="Nimbus Sans"/>
                          <a:ea typeface="Nimbus Sans"/>
                          <a:cs typeface="Nimbus Sans"/>
                        </a:rPr>
                        <a:t>Newsan</a:t>
                      </a:r>
                    </a:p>
                  </a:txBody>
                  <a:tcPr anchor="ctr">
                    <a:solidFill>
                      <a:srgbClr val="FFFFFF"/>
                    </a:solidFill>
                  </a:tcPr>
                </a:tc>
                <a:tc>
                  <a:txBody>
                    <a:bodyPr/>
                    <a:lstStyle/>
                    <a:p>
                      <a:pPr algn="l"/>
                      <a:r>
                        <a:rPr sz="1800" b="0">
                          <a:solidFill>
                            <a:srgbClr val="344E54"/>
                          </a:solidFill>
                          <a:latin typeface="Nimbus Sans"/>
                          <a:ea typeface="Nimbus Sans"/>
                          <a:cs typeface="Nimbus Sans"/>
                        </a:rPr>
                        <a:t>1991, origen de la compañía</a:t>
                      </a:r>
                    </a:p>
                  </a:txBody>
                  <a:tcPr anchor="ctr">
                    <a:solidFill>
                      <a:srgbClr val="FFFFFF"/>
                    </a:solidFill>
                  </a:tcPr>
                </a:tc>
                <a:tc>
                  <a:txBody>
                    <a:bodyPr/>
                    <a:lstStyle/>
                    <a:p>
                      <a:pPr algn="l"/>
                      <a:r>
                        <a:rPr sz="1800" b="0" dirty="0" err="1">
                          <a:solidFill>
                            <a:srgbClr val="344E54"/>
                          </a:solidFill>
                          <a:latin typeface="Nimbus Sans"/>
                          <a:ea typeface="Nimbus Sans"/>
                          <a:cs typeface="Nimbus Sans"/>
                        </a:rPr>
                        <a:t>Electrónica</a:t>
                      </a:r>
                      <a:r>
                        <a:rPr sz="1800" b="0" dirty="0">
                          <a:solidFill>
                            <a:srgbClr val="344E54"/>
                          </a:solidFill>
                          <a:latin typeface="Nimbus Sans"/>
                          <a:ea typeface="Nimbus Sans"/>
                          <a:cs typeface="Nimbus Sans"/>
                        </a:rPr>
                        <a:t> de </a:t>
                      </a:r>
                      <a:r>
                        <a:rPr sz="1800" b="0" dirty="0" err="1">
                          <a:solidFill>
                            <a:srgbClr val="344E54"/>
                          </a:solidFill>
                          <a:latin typeface="Nimbus Sans"/>
                          <a:ea typeface="Nimbus Sans"/>
                          <a:cs typeface="Nimbus Sans"/>
                        </a:rPr>
                        <a:t>consumo</a:t>
                      </a:r>
                      <a:r>
                        <a:rPr lang="es-ES" sz="1800" b="0" dirty="0">
                          <a:solidFill>
                            <a:srgbClr val="344E54"/>
                          </a:solidFill>
                          <a:latin typeface="Nimbus Sans"/>
                          <a:ea typeface="Nimbus Sans"/>
                          <a:cs typeface="Nimbus Sans"/>
                        </a:rPr>
                        <a:t> </a:t>
                      </a:r>
                      <a:r>
                        <a:rPr sz="1800" b="0" dirty="0">
                          <a:solidFill>
                            <a:srgbClr val="344E54"/>
                          </a:solidFill>
                          <a:latin typeface="Nimbus Sans"/>
                          <a:ea typeface="Nimbus Sans"/>
                          <a:cs typeface="Nimbus Sans"/>
                        </a:rPr>
                        <a:t>y </a:t>
                      </a:r>
                      <a:r>
                        <a:rPr sz="1800" b="0" dirty="0" err="1">
                          <a:solidFill>
                            <a:srgbClr val="344E54"/>
                          </a:solidFill>
                          <a:latin typeface="Nimbus Sans"/>
                          <a:ea typeface="Nimbus Sans"/>
                          <a:cs typeface="Nimbus Sans"/>
                        </a:rPr>
                        <a:t>nuevos</a:t>
                      </a:r>
                      <a:r>
                        <a:rPr sz="1800" b="0" dirty="0">
                          <a:solidFill>
                            <a:srgbClr val="344E54"/>
                          </a:solidFill>
                          <a:latin typeface="Nimbus Sans"/>
                          <a:ea typeface="Nimbus Sans"/>
                          <a:cs typeface="Nimbus Sans"/>
                        </a:rPr>
                        <a:t> </a:t>
                      </a:r>
                      <a:r>
                        <a:rPr sz="1800" b="0" dirty="0" err="1">
                          <a:solidFill>
                            <a:srgbClr val="344E54"/>
                          </a:solidFill>
                          <a:latin typeface="Nimbus Sans"/>
                          <a:ea typeface="Nimbus Sans"/>
                          <a:cs typeface="Nimbus Sans"/>
                        </a:rPr>
                        <a:t>módulos</a:t>
                      </a:r>
                      <a:r>
                        <a:rPr sz="1800" b="0" dirty="0">
                          <a:solidFill>
                            <a:srgbClr val="344E54"/>
                          </a:solidFill>
                          <a:latin typeface="Nimbus Sans"/>
                          <a:ea typeface="Nimbus Sans"/>
                          <a:cs typeface="Nimbus Sans"/>
                        </a:rPr>
                        <a:t> para </a:t>
                      </a:r>
                      <a:r>
                        <a:rPr sz="1800" b="0" dirty="0" err="1">
                          <a:solidFill>
                            <a:srgbClr val="344E54"/>
                          </a:solidFill>
                          <a:latin typeface="Nimbus Sans"/>
                          <a:ea typeface="Nimbus Sans"/>
                          <a:cs typeface="Nimbus Sans"/>
                        </a:rPr>
                        <a:t>vehículos</a:t>
                      </a:r>
                      <a:endParaRPr sz="1800" b="0" dirty="0">
                        <a:solidFill>
                          <a:srgbClr val="344E54"/>
                        </a:solidFill>
                        <a:latin typeface="Nimbus Sans"/>
                        <a:ea typeface="Nimbus Sans"/>
                        <a:cs typeface="Nimbus Sans"/>
                      </a:endParaRPr>
                    </a:p>
                  </a:txBody>
                  <a:tcPr anchor="ctr">
                    <a:solidFill>
                      <a:srgbClr val="FFFFFF"/>
                    </a:solidFill>
                  </a:tcPr>
                </a:tc>
                <a:extLst>
                  <a:ext uri="{0D108BD9-81ED-4DB2-BD59-A6C34878D82A}">
                    <a16:rowId xmlns:a16="http://schemas.microsoft.com/office/drawing/2014/main" val="10004"/>
                  </a:ext>
                </a:extLst>
              </a:tr>
              <a:tr h="800100">
                <a:tc>
                  <a:txBody>
                    <a:bodyPr/>
                    <a:lstStyle/>
                    <a:p>
                      <a:pPr algn="l"/>
                      <a:r>
                        <a:rPr sz="1800" b="0">
                          <a:solidFill>
                            <a:srgbClr val="344E54"/>
                          </a:solidFill>
                          <a:latin typeface="Nimbus Sans"/>
                          <a:ea typeface="Nimbus Sans"/>
                          <a:cs typeface="Nimbus Sans"/>
                        </a:rPr>
                        <a:t>Famar</a:t>
                      </a:r>
                    </a:p>
                  </a:txBody>
                  <a:tcPr anchor="ctr">
                    <a:solidFill>
                      <a:srgbClr val="F0F5F5"/>
                    </a:solidFill>
                  </a:tcPr>
                </a:tc>
                <a:tc>
                  <a:txBody>
                    <a:bodyPr/>
                    <a:lstStyle/>
                    <a:p>
                      <a:pPr algn="l"/>
                      <a:r>
                        <a:rPr sz="1800" b="0">
                          <a:solidFill>
                            <a:srgbClr val="344E54"/>
                          </a:solidFill>
                          <a:latin typeface="Nimbus Sans"/>
                          <a:ea typeface="Nimbus Sans"/>
                          <a:cs typeface="Nimbus Sans"/>
                        </a:rPr>
                        <a:t>1998, aprobación del proyecto</a:t>
                      </a:r>
                    </a:p>
                    <a:p>
                      <a:pPr algn="l"/>
                      <a:r>
                        <a:rPr sz="1800" b="0">
                          <a:solidFill>
                            <a:srgbClr val="344E54"/>
                          </a:solidFill>
                          <a:latin typeface="Nimbus Sans"/>
                          <a:ea typeface="Nimbus Sans"/>
                          <a:cs typeface="Nimbus Sans"/>
                        </a:rPr>
                        <a:t>de módulos de control</a:t>
                      </a:r>
                    </a:p>
                  </a:txBody>
                  <a:tcPr anchor="ctr">
                    <a:solidFill>
                      <a:srgbClr val="F0F5F5"/>
                    </a:solidFill>
                  </a:tcPr>
                </a:tc>
                <a:tc>
                  <a:txBody>
                    <a:bodyPr/>
                    <a:lstStyle/>
                    <a:p>
                      <a:pPr algn="l"/>
                      <a:r>
                        <a:rPr sz="1800" b="0" dirty="0" err="1">
                          <a:solidFill>
                            <a:srgbClr val="344E54"/>
                          </a:solidFill>
                          <a:latin typeface="Nimbus Sans"/>
                          <a:ea typeface="Nimbus Sans"/>
                          <a:cs typeface="Nimbus Sans"/>
                        </a:rPr>
                        <a:t>Autorradios</a:t>
                      </a:r>
                      <a:r>
                        <a:rPr sz="1800" b="0" dirty="0">
                          <a:solidFill>
                            <a:srgbClr val="344E54"/>
                          </a:solidFill>
                          <a:latin typeface="Nimbus Sans"/>
                          <a:ea typeface="Nimbus Sans"/>
                          <a:cs typeface="Nimbus Sans"/>
                        </a:rPr>
                        <a:t> y </a:t>
                      </a:r>
                      <a:r>
                        <a:rPr sz="1800" b="0" dirty="0" err="1">
                          <a:solidFill>
                            <a:srgbClr val="344E54"/>
                          </a:solidFill>
                          <a:latin typeface="Nimbus Sans"/>
                          <a:ea typeface="Nimbus Sans"/>
                          <a:cs typeface="Nimbus Sans"/>
                        </a:rPr>
                        <a:t>módulos</a:t>
                      </a:r>
                      <a:r>
                        <a:rPr lang="es-ES" sz="1800" b="0" dirty="0">
                          <a:solidFill>
                            <a:srgbClr val="344E54"/>
                          </a:solidFill>
                          <a:latin typeface="Nimbus Sans"/>
                          <a:ea typeface="Nimbus Sans"/>
                          <a:cs typeface="Nimbus Sans"/>
                        </a:rPr>
                        <a:t> </a:t>
                      </a:r>
                      <a:r>
                        <a:rPr sz="1800" b="0" dirty="0">
                          <a:solidFill>
                            <a:srgbClr val="344E54"/>
                          </a:solidFill>
                          <a:latin typeface="Nimbus Sans"/>
                          <a:ea typeface="Nimbus Sans"/>
                          <a:cs typeface="Nimbus Sans"/>
                        </a:rPr>
                        <a:t>de control y </a:t>
                      </a:r>
                      <a:r>
                        <a:rPr sz="1800" b="0" dirty="0" err="1">
                          <a:solidFill>
                            <a:srgbClr val="344E54"/>
                          </a:solidFill>
                          <a:latin typeface="Nimbus Sans"/>
                          <a:ea typeface="Nimbus Sans"/>
                          <a:cs typeface="Nimbus Sans"/>
                        </a:rPr>
                        <a:t>seguridad</a:t>
                      </a:r>
                      <a:endParaRPr sz="1800" b="0" dirty="0">
                        <a:solidFill>
                          <a:srgbClr val="344E54"/>
                        </a:solidFill>
                        <a:latin typeface="Nimbus Sans"/>
                        <a:ea typeface="Nimbus Sans"/>
                        <a:cs typeface="Nimbus Sans"/>
                      </a:endParaRPr>
                    </a:p>
                  </a:txBody>
                  <a:tcPr anchor="ctr">
                    <a:solidFill>
                      <a:srgbClr val="F0F5F5"/>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1074037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ABBC301-37A6-4AA5-B32F-1961F167B4EC}"/>
              </a:ext>
            </a:extLst>
          </p:cNvPr>
          <p:cNvSpPr>
            <a:spLocks noGrp="1"/>
          </p:cNvSpPr>
          <p:nvPr/>
        </p:nvSpPr>
        <p:spPr>
          <a:xfrm>
            <a:off x="533400" y="400050"/>
            <a:ext cx="11125200" cy="714375"/>
          </a:xfrm>
          <a:prstGeom prst="rect">
            <a:avLst/>
          </a:prstGeom>
          <a:noFill/>
          <a:ln w="0">
            <a:noFill/>
          </a:ln>
        </p:spPr>
        <p:txBody>
          <a:bodyPr wrap="square" lIns="0" tIns="0" rIns="0" bIns="0" anchor="t">
            <a:noAutofit/>
          </a:bodyPr>
          <a:lstStyle/>
          <a:p>
            <a:pPr algn="l">
              <a:defRPr sz="3300" b="1">
                <a:solidFill>
                  <a:srgbClr val="163C43"/>
                </a:solidFill>
                <a:latin typeface="Nimbus Sans"/>
                <a:ea typeface="Nimbus Sans"/>
                <a:cs typeface="Nimbus Sans"/>
              </a:defRPr>
            </a:pPr>
            <a:r>
              <a:rPr sz="3300" b="1">
                <a:solidFill>
                  <a:srgbClr val="163C43"/>
                </a:solidFill>
                <a:latin typeface="Nimbus Sans"/>
                <a:ea typeface="Nimbus Sans"/>
                <a:cs typeface="Nimbus Sans"/>
              </a:rPr>
              <a:t>Escala de la electrónica fueguina</a:t>
            </a:r>
          </a:p>
        </p:txBody>
      </p:sp>
      <p:sp>
        <p:nvSpPr>
          <p:cNvPr id="2" name="Rectangle 1">
            <a:extLst>
              <a:ext uri="{FF2B5EF4-FFF2-40B4-BE49-F238E27FC236}">
                <a16:creationId xmlns:a16="http://schemas.microsoft.com/office/drawing/2014/main" id="{334C6A99-0B2F-4EA4-9633-DF3EAA02CF0E}"/>
              </a:ext>
            </a:extLst>
          </p:cNvPr>
          <p:cNvSpPr>
            <a:spLocks noGrp="1"/>
          </p:cNvSpPr>
          <p:nvPr/>
        </p:nvSpPr>
        <p:spPr>
          <a:xfrm>
            <a:off x="533400" y="6353175"/>
            <a:ext cx="10715625" cy="361950"/>
          </a:xfrm>
          <a:prstGeom prst="rect">
            <a:avLst/>
          </a:prstGeom>
          <a:noFill/>
          <a:ln w="0">
            <a:noFill/>
          </a:ln>
        </p:spPr>
        <p:txBody>
          <a:bodyPr wrap="square" lIns="0" tIns="0" rIns="0" bIns="0" anchor="t">
            <a:noAutofit/>
          </a:bodyPr>
          <a:lstStyle/>
          <a:p>
            <a:pPr algn="l">
              <a:defRPr sz="1050" b="0">
                <a:solidFill>
                  <a:srgbClr val="61767C"/>
                </a:solidFill>
                <a:latin typeface="Nimbus Sans"/>
                <a:ea typeface="Nimbus Sans"/>
                <a:cs typeface="Nimbus Sans"/>
              </a:defRPr>
            </a:pPr>
            <a:r>
              <a:rPr sz="1050" b="0">
                <a:solidFill>
                  <a:srgbClr val="61767C"/>
                </a:solidFill>
                <a:latin typeface="Nimbus Sans"/>
                <a:ea typeface="Nimbus Sans"/>
                <a:cs typeface="Nimbus Sans"/>
              </a:rPr>
              <a:t>Fuente: base provincial. ERMC: equipos de radiocomunicaciones móviles celulares. Producción anual observada en 2025.</a:t>
            </a:r>
          </a:p>
        </p:txBody>
      </p:sp>
      <p:sp>
        <p:nvSpPr>
          <p:cNvPr id="3" name="Rectangle 2">
            <a:extLst>
              <a:ext uri="{FF2B5EF4-FFF2-40B4-BE49-F238E27FC236}">
                <a16:creationId xmlns:a16="http://schemas.microsoft.com/office/drawing/2014/main" id="{B560B131-B5E8-4C46-AF64-645E2BF1D13B}"/>
              </a:ext>
            </a:extLst>
          </p:cNvPr>
          <p:cNvSpPr>
            <a:spLocks noGrp="1"/>
          </p:cNvSpPr>
          <p:nvPr/>
        </p:nvSpPr>
        <p:spPr>
          <a:xfrm>
            <a:off x="11334750" y="6381750"/>
            <a:ext cx="323850" cy="209550"/>
          </a:xfrm>
          <a:prstGeom prst="rect">
            <a:avLst/>
          </a:prstGeom>
          <a:noFill/>
          <a:ln w="0">
            <a:noFill/>
          </a:ln>
        </p:spPr>
        <p:txBody>
          <a:bodyPr wrap="square" lIns="0" tIns="0" rIns="0" bIns="0" anchor="t">
            <a:noAutofit/>
          </a:bodyPr>
          <a:lstStyle/>
          <a:p>
            <a:pPr algn="r">
              <a:defRPr sz="1050" b="0">
                <a:solidFill>
                  <a:srgbClr val="61767C"/>
                </a:solidFill>
                <a:latin typeface="Nimbus Sans"/>
                <a:ea typeface="Nimbus Sans"/>
                <a:cs typeface="Nimbus Sans"/>
              </a:defRPr>
            </a:pPr>
            <a:r>
              <a:rPr sz="1050" b="0">
                <a:solidFill>
                  <a:srgbClr val="61767C"/>
                </a:solidFill>
                <a:latin typeface="Nimbus Sans"/>
                <a:ea typeface="Nimbus Sans"/>
                <a:cs typeface="Nimbus Sans"/>
              </a:rPr>
              <a:t>06</a:t>
            </a:r>
          </a:p>
        </p:txBody>
      </p:sp>
      <p:sp>
        <p:nvSpPr>
          <p:cNvPr id="4" name="Rectangle 3">
            <a:extLst>
              <a:ext uri="{FF2B5EF4-FFF2-40B4-BE49-F238E27FC236}">
                <a16:creationId xmlns:a16="http://schemas.microsoft.com/office/drawing/2014/main" id="{4825AED7-E6DC-499E-ACC6-33A314ACD086}"/>
              </a:ext>
            </a:extLst>
          </p:cNvPr>
          <p:cNvSpPr>
            <a:spLocks noGrp="1"/>
          </p:cNvSpPr>
          <p:nvPr/>
        </p:nvSpPr>
        <p:spPr>
          <a:xfrm>
            <a:off x="533400" y="1076325"/>
            <a:ext cx="11125200" cy="438150"/>
          </a:xfrm>
          <a:prstGeom prst="rect">
            <a:avLst/>
          </a:prstGeom>
          <a:noFill/>
          <a:ln w="0">
            <a:noFill/>
          </a:ln>
        </p:spPr>
        <p:txBody>
          <a:bodyPr wrap="square" lIns="0" tIns="0" rIns="0" bIns="0" anchor="t">
            <a:noAutofit/>
          </a:bodyPr>
          <a:lstStyle/>
          <a:p>
            <a:pPr algn="l">
              <a:defRPr sz="1800" b="0">
                <a:solidFill>
                  <a:srgbClr val="61767C"/>
                </a:solidFill>
                <a:latin typeface="Nimbus Sans"/>
                <a:ea typeface="Nimbus Sans"/>
                <a:cs typeface="Nimbus Sans"/>
              </a:defRPr>
            </a:pPr>
            <a:r>
              <a:rPr sz="1800" b="0">
                <a:solidFill>
                  <a:srgbClr val="61767C"/>
                </a:solidFill>
                <a:latin typeface="Nimbus Sans"/>
                <a:ea typeface="Nimbus Sans"/>
                <a:cs typeface="Nimbus Sans"/>
              </a:rPr>
              <a:t>La producción existente ofrece una base para incorporar nuevos componentes</a:t>
            </a:r>
          </a:p>
        </p:txBody>
      </p:sp>
      <p:graphicFrame>
        <p:nvGraphicFramePr>
          <p:cNvPr id="15" name="Chart"/>
          <p:cNvGraphicFramePr/>
          <p:nvPr/>
        </p:nvGraphicFramePr>
        <p:xfrm>
          <a:off x="457200" y="1752600"/>
          <a:ext cx="7848600" cy="3667125"/>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a:extLst>
              <a:ext uri="{FF2B5EF4-FFF2-40B4-BE49-F238E27FC236}">
                <a16:creationId xmlns:a16="http://schemas.microsoft.com/office/drawing/2014/main" id="{AA7DC384-8477-4ABA-88CF-FDDFA8EB427A}"/>
              </a:ext>
            </a:extLst>
          </p:cNvPr>
          <p:cNvSpPr>
            <a:spLocks noGrp="1"/>
          </p:cNvSpPr>
          <p:nvPr/>
        </p:nvSpPr>
        <p:spPr>
          <a:xfrm>
            <a:off x="3667125" y="5514975"/>
            <a:ext cx="4095750" cy="333375"/>
          </a:xfrm>
          <a:prstGeom prst="rect">
            <a:avLst/>
          </a:prstGeom>
          <a:noFill/>
          <a:ln w="0">
            <a:noFill/>
          </a:ln>
        </p:spPr>
        <p:txBody>
          <a:bodyPr wrap="square" lIns="0" tIns="0" rIns="0" bIns="0" anchor="t">
            <a:noAutofit/>
          </a:bodyPr>
          <a:lstStyle/>
          <a:p>
            <a:pPr algn="l">
              <a:defRPr sz="1575" b="0">
                <a:solidFill>
                  <a:srgbClr val="61767C"/>
                </a:solidFill>
                <a:latin typeface="Nimbus Sans"/>
                <a:ea typeface="Nimbus Sans"/>
                <a:cs typeface="Nimbus Sans"/>
              </a:defRPr>
            </a:pPr>
            <a:r>
              <a:rPr sz="1575" b="0">
                <a:solidFill>
                  <a:srgbClr val="61767C"/>
                </a:solidFill>
                <a:latin typeface="Nimbus Sans"/>
                <a:ea typeface="Nimbus Sans"/>
                <a:cs typeface="Nimbus Sans"/>
              </a:rPr>
              <a:t>Millones de equipos</a:t>
            </a:r>
          </a:p>
        </p:txBody>
      </p:sp>
      <p:sp>
        <p:nvSpPr>
          <p:cNvPr id="7" name="Rectangle 6">
            <a:extLst>
              <a:ext uri="{FF2B5EF4-FFF2-40B4-BE49-F238E27FC236}">
                <a16:creationId xmlns:a16="http://schemas.microsoft.com/office/drawing/2014/main" id="{E52767A7-22AA-49EB-A149-9A01AFE4E72C}"/>
              </a:ext>
            </a:extLst>
          </p:cNvPr>
          <p:cNvSpPr>
            <a:spLocks noGrp="1"/>
          </p:cNvSpPr>
          <p:nvPr/>
        </p:nvSpPr>
        <p:spPr>
          <a:xfrm>
            <a:off x="9096375" y="1943100"/>
            <a:ext cx="2238375" cy="857250"/>
          </a:xfrm>
          <a:prstGeom prst="rect">
            <a:avLst/>
          </a:prstGeom>
          <a:noFill/>
          <a:ln w="0">
            <a:noFill/>
          </a:ln>
        </p:spPr>
        <p:txBody>
          <a:bodyPr wrap="square" lIns="0" tIns="0" rIns="0" bIns="0" anchor="t">
            <a:noAutofit/>
          </a:bodyPr>
          <a:lstStyle/>
          <a:p>
            <a:pPr algn="l">
              <a:defRPr sz="5400" b="1">
                <a:solidFill>
                  <a:srgbClr val="007E87"/>
                </a:solidFill>
                <a:latin typeface="Nimbus Sans"/>
                <a:ea typeface="Nimbus Sans"/>
                <a:cs typeface="Nimbus Sans"/>
              </a:defRPr>
            </a:pPr>
            <a:r>
              <a:rPr sz="5400" b="1">
                <a:solidFill>
                  <a:srgbClr val="007E87"/>
                </a:solidFill>
                <a:latin typeface="Nimbus Sans"/>
                <a:ea typeface="Nimbus Sans"/>
                <a:cs typeface="Nimbus Sans"/>
              </a:rPr>
              <a:t>27</a:t>
            </a:r>
          </a:p>
        </p:txBody>
      </p:sp>
      <p:sp>
        <p:nvSpPr>
          <p:cNvPr id="8" name="Rectangle 7">
            <a:extLst>
              <a:ext uri="{FF2B5EF4-FFF2-40B4-BE49-F238E27FC236}">
                <a16:creationId xmlns:a16="http://schemas.microsoft.com/office/drawing/2014/main" id="{45DF05C5-2856-421A-9C89-A7C2DD708737}"/>
              </a:ext>
            </a:extLst>
          </p:cNvPr>
          <p:cNvSpPr>
            <a:spLocks noGrp="1"/>
          </p:cNvSpPr>
          <p:nvPr/>
        </p:nvSpPr>
        <p:spPr>
          <a:xfrm>
            <a:off x="9096375" y="2809875"/>
            <a:ext cx="2381250" cy="704850"/>
          </a:xfrm>
          <a:prstGeom prst="rect">
            <a:avLst/>
          </a:prstGeom>
          <a:noFill/>
          <a:ln w="0">
            <a:noFill/>
          </a:ln>
        </p:spPr>
        <p:txBody>
          <a:bodyPr wrap="square" lIns="0" tIns="0" rIns="0" bIns="0" anchor="t">
            <a:noAutofit/>
          </a:bodyPr>
          <a:lstStyle/>
          <a:p>
            <a:pPr algn="l">
              <a:defRPr sz="1875" b="0">
                <a:solidFill>
                  <a:srgbClr val="344E54"/>
                </a:solidFill>
                <a:latin typeface="Nimbus Sans"/>
                <a:ea typeface="Nimbus Sans"/>
                <a:cs typeface="Nimbus Sans"/>
              </a:defRPr>
            </a:pPr>
            <a:r>
              <a:rPr sz="1875" b="0">
                <a:solidFill>
                  <a:srgbClr val="344E54"/>
                </a:solidFill>
                <a:latin typeface="Nimbus Sans"/>
                <a:ea typeface="Nimbus Sans"/>
                <a:cs typeface="Nimbus Sans"/>
              </a:rPr>
              <a:t>empresas electrónicas</a:t>
            </a:r>
          </a:p>
          <a:p>
            <a:pPr algn="l">
              <a:defRPr sz="1875" b="0">
                <a:solidFill>
                  <a:srgbClr val="344E54"/>
                </a:solidFill>
                <a:latin typeface="Nimbus Sans"/>
                <a:ea typeface="Nimbus Sans"/>
                <a:cs typeface="Nimbus Sans"/>
              </a:defRPr>
            </a:pPr>
            <a:r>
              <a:rPr sz="1875" b="0">
                <a:solidFill>
                  <a:srgbClr val="344E54"/>
                </a:solidFill>
                <a:latin typeface="Nimbus Sans"/>
                <a:ea typeface="Nimbus Sans"/>
                <a:cs typeface="Nimbus Sans"/>
              </a:rPr>
              <a:t>en la base</a:t>
            </a:r>
          </a:p>
        </p:txBody>
      </p:sp>
      <p:sp>
        <p:nvSpPr>
          <p:cNvPr id="9" name="Rectangle 8">
            <a:extLst>
              <a:ext uri="{FF2B5EF4-FFF2-40B4-BE49-F238E27FC236}">
                <a16:creationId xmlns:a16="http://schemas.microsoft.com/office/drawing/2014/main" id="{2876E18E-49B9-49C4-AE05-287FCC18C24D}"/>
              </a:ext>
            </a:extLst>
          </p:cNvPr>
          <p:cNvSpPr>
            <a:spLocks noGrp="1"/>
          </p:cNvSpPr>
          <p:nvPr/>
        </p:nvSpPr>
        <p:spPr>
          <a:xfrm>
            <a:off x="9096375" y="3962400"/>
            <a:ext cx="2238375" cy="857250"/>
          </a:xfrm>
          <a:prstGeom prst="rect">
            <a:avLst/>
          </a:prstGeom>
          <a:noFill/>
          <a:ln w="0">
            <a:noFill/>
          </a:ln>
        </p:spPr>
        <p:txBody>
          <a:bodyPr wrap="square" lIns="0" tIns="0" rIns="0" bIns="0" anchor="t">
            <a:noAutofit/>
          </a:bodyPr>
          <a:lstStyle/>
          <a:p>
            <a:pPr algn="l">
              <a:defRPr sz="5400" b="1">
                <a:solidFill>
                  <a:srgbClr val="007E87"/>
                </a:solidFill>
                <a:latin typeface="Nimbus Sans"/>
                <a:ea typeface="Nimbus Sans"/>
                <a:cs typeface="Nimbus Sans"/>
              </a:defRPr>
            </a:pPr>
            <a:r>
              <a:rPr sz="5400" b="1">
                <a:solidFill>
                  <a:srgbClr val="007E87"/>
                </a:solidFill>
                <a:latin typeface="Nimbus Sans"/>
                <a:ea typeface="Nimbus Sans"/>
                <a:cs typeface="Nimbus Sans"/>
              </a:rPr>
              <a:t>16</a:t>
            </a:r>
          </a:p>
        </p:txBody>
      </p:sp>
      <p:sp>
        <p:nvSpPr>
          <p:cNvPr id="10" name="Rectangle 9">
            <a:extLst>
              <a:ext uri="{FF2B5EF4-FFF2-40B4-BE49-F238E27FC236}">
                <a16:creationId xmlns:a16="http://schemas.microsoft.com/office/drawing/2014/main" id="{2CDD940E-0E00-4DBC-B2FF-5E4CD81CFB65}"/>
              </a:ext>
            </a:extLst>
          </p:cNvPr>
          <p:cNvSpPr>
            <a:spLocks noGrp="1"/>
          </p:cNvSpPr>
          <p:nvPr/>
        </p:nvSpPr>
        <p:spPr>
          <a:xfrm>
            <a:off x="9096375" y="4829175"/>
            <a:ext cx="2381250" cy="714375"/>
          </a:xfrm>
          <a:prstGeom prst="rect">
            <a:avLst/>
          </a:prstGeom>
          <a:noFill/>
          <a:ln w="0">
            <a:noFill/>
          </a:ln>
        </p:spPr>
        <p:txBody>
          <a:bodyPr wrap="square" lIns="0" tIns="0" rIns="0" bIns="0" anchor="t">
            <a:noAutofit/>
          </a:bodyPr>
          <a:lstStyle/>
          <a:p>
            <a:pPr algn="l">
              <a:defRPr sz="1875" b="0">
                <a:solidFill>
                  <a:srgbClr val="344E54"/>
                </a:solidFill>
                <a:latin typeface="Nimbus Sans"/>
                <a:ea typeface="Nimbus Sans"/>
                <a:cs typeface="Nimbus Sans"/>
              </a:defRPr>
            </a:pPr>
            <a:r>
              <a:rPr sz="1875" b="0">
                <a:solidFill>
                  <a:srgbClr val="344E54"/>
                </a:solidFill>
                <a:latin typeface="Nimbus Sans"/>
                <a:ea typeface="Nimbus Sans"/>
                <a:cs typeface="Nimbus Sans"/>
              </a:rPr>
              <a:t>con producción</a:t>
            </a:r>
          </a:p>
          <a:p>
            <a:pPr algn="l">
              <a:defRPr sz="1875" b="0">
                <a:solidFill>
                  <a:srgbClr val="344E54"/>
                </a:solidFill>
                <a:latin typeface="Nimbus Sans"/>
                <a:ea typeface="Nimbus Sans"/>
                <a:cs typeface="Nimbus Sans"/>
              </a:defRPr>
            </a:pPr>
            <a:r>
              <a:rPr sz="1875" b="0">
                <a:solidFill>
                  <a:srgbClr val="344E54"/>
                </a:solidFill>
                <a:latin typeface="Nimbus Sans"/>
                <a:ea typeface="Nimbus Sans"/>
                <a:cs typeface="Nimbus Sans"/>
              </a:rPr>
              <a:t>registrada en 2025</a:t>
            </a:r>
          </a:p>
        </p:txBody>
      </p:sp>
    </p:spTree>
    <p:extLst>
      <p:ext uri="{BB962C8B-B14F-4D97-AF65-F5344CB8AC3E}">
        <p14:creationId xmlns:p14="http://schemas.microsoft.com/office/powerpoint/2010/main" val="10647346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8A8874D-C7A7-4CA0-AD34-2161386904FB}"/>
              </a:ext>
            </a:extLst>
          </p:cNvPr>
          <p:cNvSpPr>
            <a:spLocks noGrp="1"/>
          </p:cNvSpPr>
          <p:nvPr/>
        </p:nvSpPr>
        <p:spPr>
          <a:xfrm>
            <a:off x="533400" y="400050"/>
            <a:ext cx="11125200" cy="714375"/>
          </a:xfrm>
          <a:prstGeom prst="rect">
            <a:avLst/>
          </a:prstGeom>
          <a:noFill/>
          <a:ln w="0">
            <a:noFill/>
          </a:ln>
        </p:spPr>
        <p:txBody>
          <a:bodyPr wrap="square" lIns="0" tIns="0" rIns="0" bIns="0" anchor="t">
            <a:noAutofit/>
          </a:bodyPr>
          <a:lstStyle/>
          <a:p>
            <a:pPr algn="l">
              <a:defRPr sz="3300" b="1">
                <a:solidFill>
                  <a:srgbClr val="163C43"/>
                </a:solidFill>
                <a:latin typeface="Nimbus Sans"/>
                <a:ea typeface="Nimbus Sans"/>
                <a:cs typeface="Nimbus Sans"/>
              </a:defRPr>
            </a:pPr>
            <a:r>
              <a:rPr sz="3300" b="1">
                <a:solidFill>
                  <a:srgbClr val="163C43"/>
                </a:solidFill>
                <a:latin typeface="Nimbus Sans"/>
                <a:ea typeface="Nimbus Sans"/>
                <a:cs typeface="Nimbus Sans"/>
              </a:rPr>
              <a:t>Principales empresas electrónicas</a:t>
            </a:r>
          </a:p>
        </p:txBody>
      </p:sp>
      <p:sp>
        <p:nvSpPr>
          <p:cNvPr id="2" name="Rectangle 1">
            <a:extLst>
              <a:ext uri="{FF2B5EF4-FFF2-40B4-BE49-F238E27FC236}">
                <a16:creationId xmlns:a16="http://schemas.microsoft.com/office/drawing/2014/main" id="{5435DE67-6AD8-410F-9F44-545ED99119E9}"/>
              </a:ext>
            </a:extLst>
          </p:cNvPr>
          <p:cNvSpPr>
            <a:spLocks noGrp="1"/>
          </p:cNvSpPr>
          <p:nvPr/>
        </p:nvSpPr>
        <p:spPr>
          <a:xfrm>
            <a:off x="533400" y="6353175"/>
            <a:ext cx="10715625" cy="361950"/>
          </a:xfrm>
          <a:prstGeom prst="rect">
            <a:avLst/>
          </a:prstGeom>
          <a:noFill/>
          <a:ln w="0">
            <a:noFill/>
          </a:ln>
        </p:spPr>
        <p:txBody>
          <a:bodyPr wrap="square" lIns="0" tIns="0" rIns="0" bIns="0" anchor="t">
            <a:noAutofit/>
          </a:bodyPr>
          <a:lstStyle/>
          <a:p>
            <a:pPr algn="l">
              <a:defRPr sz="1050" b="0">
                <a:solidFill>
                  <a:srgbClr val="61767C"/>
                </a:solidFill>
                <a:latin typeface="Nimbus Sans"/>
                <a:ea typeface="Nimbus Sans"/>
                <a:cs typeface="Nimbus Sans"/>
              </a:defRPr>
            </a:pPr>
            <a:r>
              <a:rPr sz="1050" b="0">
                <a:solidFill>
                  <a:srgbClr val="61767C"/>
                </a:solidFill>
                <a:latin typeface="Nimbus Sans"/>
                <a:ea typeface="Nimbus Sans"/>
                <a:cs typeface="Nimbus Sans"/>
              </a:rPr>
              <a:t>Fuente: base provincial. Selección de empresas y productos. ERMC: telefonía celular. Volúmenes en unidades de 2025.</a:t>
            </a:r>
          </a:p>
        </p:txBody>
      </p:sp>
      <p:sp>
        <p:nvSpPr>
          <p:cNvPr id="3" name="Rectangle 2">
            <a:extLst>
              <a:ext uri="{FF2B5EF4-FFF2-40B4-BE49-F238E27FC236}">
                <a16:creationId xmlns:a16="http://schemas.microsoft.com/office/drawing/2014/main" id="{78EEEAD9-A08A-43CE-9E79-9BB5E6E7E47E}"/>
              </a:ext>
            </a:extLst>
          </p:cNvPr>
          <p:cNvSpPr>
            <a:spLocks noGrp="1"/>
          </p:cNvSpPr>
          <p:nvPr/>
        </p:nvSpPr>
        <p:spPr>
          <a:xfrm>
            <a:off x="11334750" y="6381750"/>
            <a:ext cx="323850" cy="209550"/>
          </a:xfrm>
          <a:prstGeom prst="rect">
            <a:avLst/>
          </a:prstGeom>
          <a:noFill/>
          <a:ln w="0">
            <a:noFill/>
          </a:ln>
        </p:spPr>
        <p:txBody>
          <a:bodyPr wrap="square" lIns="0" tIns="0" rIns="0" bIns="0" anchor="t">
            <a:noAutofit/>
          </a:bodyPr>
          <a:lstStyle/>
          <a:p>
            <a:pPr algn="r">
              <a:defRPr sz="1050" b="0">
                <a:solidFill>
                  <a:srgbClr val="61767C"/>
                </a:solidFill>
                <a:latin typeface="Nimbus Sans"/>
                <a:ea typeface="Nimbus Sans"/>
                <a:cs typeface="Nimbus Sans"/>
              </a:defRPr>
            </a:pPr>
            <a:r>
              <a:rPr sz="1050" b="0">
                <a:solidFill>
                  <a:srgbClr val="61767C"/>
                </a:solidFill>
                <a:latin typeface="Nimbus Sans"/>
                <a:ea typeface="Nimbus Sans"/>
                <a:cs typeface="Nimbus Sans"/>
              </a:rPr>
              <a:t>07</a:t>
            </a:r>
          </a:p>
        </p:txBody>
      </p:sp>
      <p:graphicFrame>
        <p:nvGraphicFramePr>
          <p:cNvPr id="8" name="Table 7"/>
          <p:cNvGraphicFramePr/>
          <p:nvPr/>
        </p:nvGraphicFramePr>
        <p:xfrm>
          <a:off x="533400" y="1381125"/>
          <a:ext cx="11125200" cy="4739640"/>
        </p:xfrm>
        <a:graphic>
          <a:graphicData uri="http://schemas.openxmlformats.org/drawingml/2006/table">
            <a:tbl>
              <a:tblPr firstRow="1"/>
              <a:tblGrid>
                <a:gridCol w="2857500">
                  <a:extLst>
                    <a:ext uri="{9D8B030D-6E8A-4147-A177-3AD203B41FA5}">
                      <a16:colId xmlns:a16="http://schemas.microsoft.com/office/drawing/2014/main" val="20000"/>
                    </a:ext>
                  </a:extLst>
                </a:gridCol>
                <a:gridCol w="4524375">
                  <a:extLst>
                    <a:ext uri="{9D8B030D-6E8A-4147-A177-3AD203B41FA5}">
                      <a16:colId xmlns:a16="http://schemas.microsoft.com/office/drawing/2014/main" val="20001"/>
                    </a:ext>
                  </a:extLst>
                </a:gridCol>
                <a:gridCol w="3743325">
                  <a:extLst>
                    <a:ext uri="{9D8B030D-6E8A-4147-A177-3AD203B41FA5}">
                      <a16:colId xmlns:a16="http://schemas.microsoft.com/office/drawing/2014/main" val="20002"/>
                    </a:ext>
                  </a:extLst>
                </a:gridCol>
              </a:tblGrid>
              <a:tr h="419100">
                <a:tc>
                  <a:txBody>
                    <a:bodyPr/>
                    <a:lstStyle/>
                    <a:p>
                      <a:pPr algn="l"/>
                      <a:r>
                        <a:rPr sz="1725" b="1">
                          <a:solidFill>
                            <a:srgbClr val="FFFFFF"/>
                          </a:solidFill>
                          <a:latin typeface="Nimbus Sans"/>
                          <a:ea typeface="Nimbus Sans"/>
                          <a:cs typeface="Nimbus Sans"/>
                        </a:rPr>
                        <a:t>Empresa</a:t>
                      </a:r>
                    </a:p>
                  </a:txBody>
                  <a:tcPr anchor="ctr">
                    <a:solidFill>
                      <a:srgbClr val="163C43"/>
                    </a:solidFill>
                  </a:tcPr>
                </a:tc>
                <a:tc>
                  <a:txBody>
                    <a:bodyPr/>
                    <a:lstStyle/>
                    <a:p>
                      <a:pPr algn="l"/>
                      <a:r>
                        <a:rPr sz="1725" b="1">
                          <a:solidFill>
                            <a:srgbClr val="FFFFFF"/>
                          </a:solidFill>
                          <a:latin typeface="Nimbus Sans"/>
                          <a:ea typeface="Nimbus Sans"/>
                          <a:cs typeface="Nimbus Sans"/>
                        </a:rPr>
                        <a:t>Productos principales registrados</a:t>
                      </a:r>
                    </a:p>
                  </a:txBody>
                  <a:tcPr anchor="ctr">
                    <a:solidFill>
                      <a:srgbClr val="163C43"/>
                    </a:solidFill>
                  </a:tcPr>
                </a:tc>
                <a:tc>
                  <a:txBody>
                    <a:bodyPr/>
                    <a:lstStyle/>
                    <a:p>
                      <a:pPr algn="l"/>
                      <a:r>
                        <a:rPr sz="1725" b="1">
                          <a:solidFill>
                            <a:srgbClr val="FFFFFF"/>
                          </a:solidFill>
                          <a:latin typeface="Nimbus Sans"/>
                          <a:ea typeface="Nimbus Sans"/>
                          <a:cs typeface="Nimbus Sans"/>
                        </a:rPr>
                        <a:t>Ejemplos de volumen anual</a:t>
                      </a:r>
                    </a:p>
                  </a:txBody>
                  <a:tcPr anchor="ctr">
                    <a:solidFill>
                      <a:srgbClr val="163C43"/>
                    </a:solidFill>
                  </a:tcPr>
                </a:tc>
                <a:extLst>
                  <a:ext uri="{0D108BD9-81ED-4DB2-BD59-A6C34878D82A}">
                    <a16:rowId xmlns:a16="http://schemas.microsoft.com/office/drawing/2014/main" val="10000"/>
                  </a:ext>
                </a:extLst>
              </a:tr>
              <a:tr h="609600">
                <a:tc>
                  <a:txBody>
                    <a:bodyPr/>
                    <a:lstStyle/>
                    <a:p>
                      <a:pPr algn="l"/>
                      <a:r>
                        <a:rPr sz="1725" b="0">
                          <a:solidFill>
                            <a:srgbClr val="344E54"/>
                          </a:solidFill>
                          <a:latin typeface="Nimbus Sans"/>
                          <a:ea typeface="Nimbus Sans"/>
                          <a:cs typeface="Nimbus Sans"/>
                        </a:rPr>
                        <a:t>Newsan</a:t>
                      </a:r>
                    </a:p>
                  </a:txBody>
                  <a:tcPr anchor="ctr">
                    <a:solidFill>
                      <a:srgbClr val="F0F5F5"/>
                    </a:solidFill>
                  </a:tcPr>
                </a:tc>
                <a:tc>
                  <a:txBody>
                    <a:bodyPr/>
                    <a:lstStyle/>
                    <a:p>
                      <a:pPr algn="l"/>
                      <a:r>
                        <a:rPr sz="1725" b="0">
                          <a:solidFill>
                            <a:srgbClr val="344E54"/>
                          </a:solidFill>
                          <a:latin typeface="Nimbus Sans"/>
                          <a:ea typeface="Nimbus Sans"/>
                          <a:cs typeface="Nimbus Sans"/>
                        </a:rPr>
                        <a:t>Telefonía, TV, climatización</a:t>
                      </a:r>
                    </a:p>
                    <a:p>
                      <a:pPr algn="l"/>
                      <a:r>
                        <a:rPr sz="1725" b="0">
                          <a:solidFill>
                            <a:srgbClr val="344E54"/>
                          </a:solidFill>
                          <a:latin typeface="Nimbus Sans"/>
                          <a:ea typeface="Nimbus Sans"/>
                          <a:cs typeface="Nimbus Sans"/>
                        </a:rPr>
                        <a:t>y módulos para vehículos</a:t>
                      </a:r>
                    </a:p>
                  </a:txBody>
                  <a:tcPr anchor="ctr">
                    <a:solidFill>
                      <a:srgbClr val="F0F5F5"/>
                    </a:solidFill>
                  </a:tcPr>
                </a:tc>
                <a:tc>
                  <a:txBody>
                    <a:bodyPr/>
                    <a:lstStyle/>
                    <a:p>
                      <a:pPr algn="l"/>
                      <a:r>
                        <a:rPr sz="1725" b="0">
                          <a:solidFill>
                            <a:srgbClr val="344E54"/>
                          </a:solidFill>
                          <a:latin typeface="Nimbus Sans"/>
                          <a:ea typeface="Nimbus Sans"/>
                          <a:cs typeface="Nimbus Sans"/>
                        </a:rPr>
                        <a:t>2,37 M ERMC</a:t>
                      </a:r>
                    </a:p>
                    <a:p>
                      <a:pPr algn="l"/>
                      <a:r>
                        <a:rPr sz="1725" b="0">
                          <a:solidFill>
                            <a:srgbClr val="344E54"/>
                          </a:solidFill>
                          <a:latin typeface="Nimbus Sans"/>
                          <a:ea typeface="Nimbus Sans"/>
                          <a:cs typeface="Nimbus Sans"/>
                        </a:rPr>
                        <a:t>913 mil TV</a:t>
                      </a:r>
                    </a:p>
                  </a:txBody>
                  <a:tcPr anchor="ctr">
                    <a:solidFill>
                      <a:srgbClr val="F0F5F5"/>
                    </a:solidFill>
                  </a:tcPr>
                </a:tc>
                <a:extLst>
                  <a:ext uri="{0D108BD9-81ED-4DB2-BD59-A6C34878D82A}">
                    <a16:rowId xmlns:a16="http://schemas.microsoft.com/office/drawing/2014/main" val="10001"/>
                  </a:ext>
                </a:extLst>
              </a:tr>
              <a:tr h="609600">
                <a:tc>
                  <a:txBody>
                    <a:bodyPr/>
                    <a:lstStyle/>
                    <a:p>
                      <a:pPr algn="l"/>
                      <a:r>
                        <a:rPr sz="1725" b="0">
                          <a:solidFill>
                            <a:srgbClr val="344E54"/>
                          </a:solidFill>
                          <a:latin typeface="Nimbus Sans"/>
                          <a:ea typeface="Nimbus Sans"/>
                          <a:cs typeface="Nimbus Sans"/>
                        </a:rPr>
                        <a:t>Industria Austral (IAUTEC)</a:t>
                      </a:r>
                    </a:p>
                  </a:txBody>
                  <a:tcPr anchor="ctr">
                    <a:solidFill>
                      <a:srgbClr val="FFFFFF"/>
                    </a:solidFill>
                  </a:tcPr>
                </a:tc>
                <a:tc>
                  <a:txBody>
                    <a:bodyPr/>
                    <a:lstStyle/>
                    <a:p>
                      <a:pPr algn="l"/>
                      <a:r>
                        <a:rPr sz="1725" b="0">
                          <a:solidFill>
                            <a:srgbClr val="344E54"/>
                          </a:solidFill>
                          <a:latin typeface="Nimbus Sans"/>
                          <a:ea typeface="Nimbus Sans"/>
                          <a:cs typeface="Nimbus Sans"/>
                        </a:rPr>
                        <a:t>Telefonía, TV, monitores,</a:t>
                      </a:r>
                    </a:p>
                    <a:p>
                      <a:pPr algn="l"/>
                      <a:r>
                        <a:rPr sz="1725" b="0">
                          <a:solidFill>
                            <a:srgbClr val="344E54"/>
                          </a:solidFill>
                          <a:latin typeface="Nimbus Sans"/>
                          <a:ea typeface="Nimbus Sans"/>
                          <a:cs typeface="Nimbus Sans"/>
                        </a:rPr>
                        <a:t>audio y autorradios</a:t>
                      </a:r>
                    </a:p>
                  </a:txBody>
                  <a:tcPr anchor="ctr">
                    <a:solidFill>
                      <a:srgbClr val="FFFFFF"/>
                    </a:solidFill>
                  </a:tcPr>
                </a:tc>
                <a:tc>
                  <a:txBody>
                    <a:bodyPr/>
                    <a:lstStyle/>
                    <a:p>
                      <a:pPr algn="l"/>
                      <a:r>
                        <a:rPr sz="1725" b="0">
                          <a:solidFill>
                            <a:srgbClr val="344E54"/>
                          </a:solidFill>
                          <a:latin typeface="Nimbus Sans"/>
                          <a:ea typeface="Nimbus Sans"/>
                          <a:cs typeface="Nimbus Sans"/>
                        </a:rPr>
                        <a:t>2,54 M ERMC</a:t>
                      </a:r>
                    </a:p>
                    <a:p>
                      <a:pPr algn="l"/>
                      <a:r>
                        <a:rPr sz="1725" b="0">
                          <a:solidFill>
                            <a:srgbClr val="344E54"/>
                          </a:solidFill>
                          <a:latin typeface="Nimbus Sans"/>
                          <a:ea typeface="Nimbus Sans"/>
                          <a:cs typeface="Nimbus Sans"/>
                        </a:rPr>
                        <a:t>142 mil autorradios</a:t>
                      </a:r>
                    </a:p>
                  </a:txBody>
                  <a:tcPr anchor="ctr">
                    <a:solidFill>
                      <a:srgbClr val="FFFFFF"/>
                    </a:solidFill>
                  </a:tcPr>
                </a:tc>
                <a:extLst>
                  <a:ext uri="{0D108BD9-81ED-4DB2-BD59-A6C34878D82A}">
                    <a16:rowId xmlns:a16="http://schemas.microsoft.com/office/drawing/2014/main" val="10002"/>
                  </a:ext>
                </a:extLst>
              </a:tr>
              <a:tr h="609600">
                <a:tc>
                  <a:txBody>
                    <a:bodyPr/>
                    <a:lstStyle/>
                    <a:p>
                      <a:pPr algn="l"/>
                      <a:r>
                        <a:rPr sz="1725" b="0">
                          <a:solidFill>
                            <a:srgbClr val="344E54"/>
                          </a:solidFill>
                          <a:latin typeface="Nimbus Sans"/>
                          <a:ea typeface="Nimbus Sans"/>
                          <a:cs typeface="Nimbus Sans"/>
                        </a:rPr>
                        <a:t>BGH</a:t>
                      </a:r>
                    </a:p>
                  </a:txBody>
                  <a:tcPr anchor="ctr">
                    <a:solidFill>
                      <a:srgbClr val="F0F5F5"/>
                    </a:solidFill>
                  </a:tcPr>
                </a:tc>
                <a:tc>
                  <a:txBody>
                    <a:bodyPr/>
                    <a:lstStyle/>
                    <a:p>
                      <a:pPr algn="l"/>
                      <a:r>
                        <a:rPr sz="1725" b="0">
                          <a:solidFill>
                            <a:srgbClr val="344E54"/>
                          </a:solidFill>
                          <a:latin typeface="Nimbus Sans"/>
                          <a:ea typeface="Nimbus Sans"/>
                          <a:cs typeface="Nimbus Sans"/>
                        </a:rPr>
                        <a:t>Climatización, TV, telefonía</a:t>
                      </a:r>
                    </a:p>
                    <a:p>
                      <a:pPr algn="l"/>
                      <a:r>
                        <a:rPr sz="1725" b="0">
                          <a:solidFill>
                            <a:srgbClr val="344E54"/>
                          </a:solidFill>
                          <a:latin typeface="Nimbus Sans"/>
                          <a:ea typeface="Nimbus Sans"/>
                          <a:cs typeface="Nimbus Sans"/>
                        </a:rPr>
                        <a:t>y microondas</a:t>
                      </a:r>
                    </a:p>
                  </a:txBody>
                  <a:tcPr anchor="ctr">
                    <a:solidFill>
                      <a:srgbClr val="F0F5F5"/>
                    </a:solidFill>
                  </a:tcPr>
                </a:tc>
                <a:tc>
                  <a:txBody>
                    <a:bodyPr/>
                    <a:lstStyle/>
                    <a:p>
                      <a:pPr algn="l"/>
                      <a:r>
                        <a:rPr sz="1725" b="0">
                          <a:solidFill>
                            <a:srgbClr val="344E54"/>
                          </a:solidFill>
                          <a:latin typeface="Nimbus Sans"/>
                          <a:ea typeface="Nimbus Sans"/>
                          <a:cs typeface="Nimbus Sans"/>
                        </a:rPr>
                        <a:t>382 mil aires</a:t>
                      </a:r>
                    </a:p>
                    <a:p>
                      <a:pPr algn="l"/>
                      <a:r>
                        <a:rPr sz="1725" b="0">
                          <a:solidFill>
                            <a:srgbClr val="344E54"/>
                          </a:solidFill>
                          <a:latin typeface="Nimbus Sans"/>
                          <a:ea typeface="Nimbus Sans"/>
                          <a:cs typeface="Nimbus Sans"/>
                        </a:rPr>
                        <a:t>343 mil TV</a:t>
                      </a:r>
                    </a:p>
                  </a:txBody>
                  <a:tcPr anchor="ctr">
                    <a:solidFill>
                      <a:srgbClr val="F0F5F5"/>
                    </a:solidFill>
                  </a:tcPr>
                </a:tc>
                <a:extLst>
                  <a:ext uri="{0D108BD9-81ED-4DB2-BD59-A6C34878D82A}">
                    <a16:rowId xmlns:a16="http://schemas.microsoft.com/office/drawing/2014/main" val="10003"/>
                  </a:ext>
                </a:extLst>
              </a:tr>
              <a:tr h="609600">
                <a:tc>
                  <a:txBody>
                    <a:bodyPr/>
                    <a:lstStyle/>
                    <a:p>
                      <a:pPr algn="l"/>
                      <a:r>
                        <a:rPr sz="1725" b="0">
                          <a:solidFill>
                            <a:srgbClr val="344E54"/>
                          </a:solidFill>
                          <a:latin typeface="Nimbus Sans"/>
                          <a:ea typeface="Nimbus Sans"/>
                          <a:cs typeface="Nimbus Sans"/>
                        </a:rPr>
                        <a:t>Radio Victoria</a:t>
                      </a:r>
                    </a:p>
                  </a:txBody>
                  <a:tcPr anchor="ctr">
                    <a:solidFill>
                      <a:srgbClr val="FFFFFF"/>
                    </a:solidFill>
                  </a:tcPr>
                </a:tc>
                <a:tc>
                  <a:txBody>
                    <a:bodyPr/>
                    <a:lstStyle/>
                    <a:p>
                      <a:pPr algn="l"/>
                      <a:r>
                        <a:rPr sz="1725" b="0">
                          <a:solidFill>
                            <a:srgbClr val="344E54"/>
                          </a:solidFill>
                          <a:latin typeface="Nimbus Sans"/>
                          <a:ea typeface="Nimbus Sans"/>
                          <a:cs typeface="Nimbus Sans"/>
                        </a:rPr>
                        <a:t>TV, telefonía y climatización</a:t>
                      </a:r>
                    </a:p>
                  </a:txBody>
                  <a:tcPr anchor="ctr">
                    <a:solidFill>
                      <a:srgbClr val="FFFFFF"/>
                    </a:solidFill>
                  </a:tcPr>
                </a:tc>
                <a:tc>
                  <a:txBody>
                    <a:bodyPr/>
                    <a:lstStyle/>
                    <a:p>
                      <a:pPr algn="l"/>
                      <a:r>
                        <a:rPr sz="1725" b="0">
                          <a:solidFill>
                            <a:srgbClr val="344E54"/>
                          </a:solidFill>
                          <a:latin typeface="Nimbus Sans"/>
                          <a:ea typeface="Nimbus Sans"/>
                          <a:cs typeface="Nimbus Sans"/>
                        </a:rPr>
                        <a:t>709 mil TV</a:t>
                      </a:r>
                    </a:p>
                    <a:p>
                      <a:pPr algn="l"/>
                      <a:r>
                        <a:rPr sz="1725" b="0">
                          <a:solidFill>
                            <a:srgbClr val="344E54"/>
                          </a:solidFill>
                          <a:latin typeface="Nimbus Sans"/>
                          <a:ea typeface="Nimbus Sans"/>
                          <a:cs typeface="Nimbus Sans"/>
                        </a:rPr>
                        <a:t>201 mil aires</a:t>
                      </a:r>
                    </a:p>
                  </a:txBody>
                  <a:tcPr anchor="ctr">
                    <a:solidFill>
                      <a:srgbClr val="FFFFFF"/>
                    </a:solidFill>
                  </a:tcPr>
                </a:tc>
                <a:extLst>
                  <a:ext uri="{0D108BD9-81ED-4DB2-BD59-A6C34878D82A}">
                    <a16:rowId xmlns:a16="http://schemas.microsoft.com/office/drawing/2014/main" val="10004"/>
                  </a:ext>
                </a:extLst>
              </a:tr>
              <a:tr h="609600">
                <a:tc>
                  <a:txBody>
                    <a:bodyPr/>
                    <a:lstStyle/>
                    <a:p>
                      <a:pPr algn="l"/>
                      <a:r>
                        <a:rPr sz="1725" b="0">
                          <a:solidFill>
                            <a:srgbClr val="344E54"/>
                          </a:solidFill>
                          <a:latin typeface="Nimbus Sans"/>
                          <a:ea typeface="Nimbus Sans"/>
                          <a:cs typeface="Nimbus Sans"/>
                        </a:rPr>
                        <a:t>Fábrica Austral (FAPESA)</a:t>
                      </a:r>
                    </a:p>
                  </a:txBody>
                  <a:tcPr anchor="ctr">
                    <a:solidFill>
                      <a:srgbClr val="F0F5F5"/>
                    </a:solidFill>
                  </a:tcPr>
                </a:tc>
                <a:tc>
                  <a:txBody>
                    <a:bodyPr/>
                    <a:lstStyle/>
                    <a:p>
                      <a:pPr algn="l"/>
                      <a:r>
                        <a:rPr sz="1725" b="0">
                          <a:solidFill>
                            <a:srgbClr val="344E54"/>
                          </a:solidFill>
                          <a:latin typeface="Nimbus Sans"/>
                          <a:ea typeface="Nimbus Sans"/>
                          <a:cs typeface="Nimbus Sans"/>
                        </a:rPr>
                        <a:t>TV, monitores y audio</a:t>
                      </a:r>
                    </a:p>
                  </a:txBody>
                  <a:tcPr anchor="ctr">
                    <a:solidFill>
                      <a:srgbClr val="F0F5F5"/>
                    </a:solidFill>
                  </a:tcPr>
                </a:tc>
                <a:tc>
                  <a:txBody>
                    <a:bodyPr/>
                    <a:lstStyle/>
                    <a:p>
                      <a:pPr algn="l"/>
                      <a:r>
                        <a:rPr sz="1725" b="0">
                          <a:solidFill>
                            <a:srgbClr val="344E54"/>
                          </a:solidFill>
                          <a:latin typeface="Nimbus Sans"/>
                          <a:ea typeface="Nimbus Sans"/>
                          <a:cs typeface="Nimbus Sans"/>
                        </a:rPr>
                        <a:t>517 mil TV</a:t>
                      </a:r>
                    </a:p>
                    <a:p>
                      <a:pPr algn="l"/>
                      <a:r>
                        <a:rPr sz="1725" b="0">
                          <a:solidFill>
                            <a:srgbClr val="344E54"/>
                          </a:solidFill>
                          <a:latin typeface="Nimbus Sans"/>
                          <a:ea typeface="Nimbus Sans"/>
                          <a:cs typeface="Nimbus Sans"/>
                        </a:rPr>
                        <a:t>57 mil monitores</a:t>
                      </a:r>
                    </a:p>
                  </a:txBody>
                  <a:tcPr anchor="ctr">
                    <a:solidFill>
                      <a:srgbClr val="F0F5F5"/>
                    </a:solidFill>
                  </a:tcPr>
                </a:tc>
                <a:extLst>
                  <a:ext uri="{0D108BD9-81ED-4DB2-BD59-A6C34878D82A}">
                    <a16:rowId xmlns:a16="http://schemas.microsoft.com/office/drawing/2014/main" val="10005"/>
                  </a:ext>
                </a:extLst>
              </a:tr>
              <a:tr h="609600">
                <a:tc>
                  <a:txBody>
                    <a:bodyPr/>
                    <a:lstStyle/>
                    <a:p>
                      <a:pPr algn="l"/>
                      <a:r>
                        <a:rPr sz="1725" b="0">
                          <a:solidFill>
                            <a:srgbClr val="344E54"/>
                          </a:solidFill>
                          <a:latin typeface="Nimbus Sans"/>
                          <a:ea typeface="Nimbus Sans"/>
                          <a:cs typeface="Nimbus Sans"/>
                        </a:rPr>
                        <a:t>Electrofueguina</a:t>
                      </a:r>
                    </a:p>
                  </a:txBody>
                  <a:tcPr anchor="ctr">
                    <a:solidFill>
                      <a:srgbClr val="FFFFFF"/>
                    </a:solidFill>
                  </a:tcPr>
                </a:tc>
                <a:tc>
                  <a:txBody>
                    <a:bodyPr/>
                    <a:lstStyle/>
                    <a:p>
                      <a:pPr algn="l"/>
                      <a:r>
                        <a:rPr sz="1725" b="0">
                          <a:solidFill>
                            <a:srgbClr val="344E54"/>
                          </a:solidFill>
                          <a:latin typeface="Nimbus Sans"/>
                          <a:ea typeface="Nimbus Sans"/>
                          <a:cs typeface="Nimbus Sans"/>
                        </a:rPr>
                        <a:t>TV, telefonía y climatización</a:t>
                      </a:r>
                    </a:p>
                  </a:txBody>
                  <a:tcPr anchor="ctr">
                    <a:solidFill>
                      <a:srgbClr val="FFFFFF"/>
                    </a:solidFill>
                  </a:tcPr>
                </a:tc>
                <a:tc>
                  <a:txBody>
                    <a:bodyPr/>
                    <a:lstStyle/>
                    <a:p>
                      <a:pPr algn="l"/>
                      <a:r>
                        <a:rPr sz="1725" b="0">
                          <a:solidFill>
                            <a:srgbClr val="344E54"/>
                          </a:solidFill>
                          <a:latin typeface="Nimbus Sans"/>
                          <a:ea typeface="Nimbus Sans"/>
                          <a:cs typeface="Nimbus Sans"/>
                        </a:rPr>
                        <a:t>183 mil ERMC</a:t>
                      </a:r>
                    </a:p>
                    <a:p>
                      <a:pPr algn="l"/>
                      <a:r>
                        <a:rPr sz="1725" b="0">
                          <a:solidFill>
                            <a:srgbClr val="344E54"/>
                          </a:solidFill>
                          <a:latin typeface="Nimbus Sans"/>
                          <a:ea typeface="Nimbus Sans"/>
                          <a:cs typeface="Nimbus Sans"/>
                        </a:rPr>
                        <a:t>143 mil TV</a:t>
                      </a:r>
                    </a:p>
                  </a:txBody>
                  <a:tcPr anchor="ctr">
                    <a:solidFill>
                      <a:srgbClr val="FFFFFF"/>
                    </a:solidFill>
                  </a:tcPr>
                </a:tc>
                <a:extLst>
                  <a:ext uri="{0D108BD9-81ED-4DB2-BD59-A6C34878D82A}">
                    <a16:rowId xmlns:a16="http://schemas.microsoft.com/office/drawing/2014/main" val="10006"/>
                  </a:ext>
                </a:extLst>
              </a:tr>
              <a:tr h="609600">
                <a:tc>
                  <a:txBody>
                    <a:bodyPr/>
                    <a:lstStyle/>
                    <a:p>
                      <a:pPr algn="l"/>
                      <a:r>
                        <a:rPr sz="1725" b="0">
                          <a:solidFill>
                            <a:srgbClr val="344E54"/>
                          </a:solidFill>
                          <a:latin typeface="Nimbus Sans"/>
                          <a:ea typeface="Nimbus Sans"/>
                          <a:cs typeface="Nimbus Sans"/>
                        </a:rPr>
                        <a:t>Solnik</a:t>
                      </a:r>
                    </a:p>
                  </a:txBody>
                  <a:tcPr anchor="ctr">
                    <a:solidFill>
                      <a:srgbClr val="F0F5F5"/>
                    </a:solidFill>
                  </a:tcPr>
                </a:tc>
                <a:tc>
                  <a:txBody>
                    <a:bodyPr/>
                    <a:lstStyle/>
                    <a:p>
                      <a:pPr algn="l"/>
                      <a:r>
                        <a:rPr sz="1725" b="0">
                          <a:solidFill>
                            <a:srgbClr val="344E54"/>
                          </a:solidFill>
                          <a:latin typeface="Nimbus Sans"/>
                          <a:ea typeface="Nimbus Sans"/>
                          <a:cs typeface="Nimbus Sans"/>
                        </a:rPr>
                        <a:t>Climatización, TV y telefonía</a:t>
                      </a:r>
                    </a:p>
                  </a:txBody>
                  <a:tcPr anchor="ctr">
                    <a:solidFill>
                      <a:srgbClr val="F0F5F5"/>
                    </a:solidFill>
                  </a:tcPr>
                </a:tc>
                <a:tc>
                  <a:txBody>
                    <a:bodyPr/>
                    <a:lstStyle/>
                    <a:p>
                      <a:pPr algn="l"/>
                      <a:r>
                        <a:rPr sz="1725" b="0">
                          <a:solidFill>
                            <a:srgbClr val="344E54"/>
                          </a:solidFill>
                          <a:latin typeface="Nimbus Sans"/>
                          <a:ea typeface="Nimbus Sans"/>
                          <a:cs typeface="Nimbus Sans"/>
                        </a:rPr>
                        <a:t>290 mil ERMC</a:t>
                      </a:r>
                    </a:p>
                    <a:p>
                      <a:pPr algn="l"/>
                      <a:r>
                        <a:rPr sz="1725" b="0">
                          <a:solidFill>
                            <a:srgbClr val="344E54"/>
                          </a:solidFill>
                          <a:latin typeface="Nimbus Sans"/>
                          <a:ea typeface="Nimbus Sans"/>
                          <a:cs typeface="Nimbus Sans"/>
                        </a:rPr>
                        <a:t>69 mil aires</a:t>
                      </a:r>
                    </a:p>
                  </a:txBody>
                  <a:tcPr anchor="ctr">
                    <a:solidFill>
                      <a:srgbClr val="F0F5F5"/>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4407875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5436AD6-24D4-4870-8501-322BE6D84702}"/>
              </a:ext>
            </a:extLst>
          </p:cNvPr>
          <p:cNvSpPr>
            <a:spLocks noGrp="1"/>
          </p:cNvSpPr>
          <p:nvPr/>
        </p:nvSpPr>
        <p:spPr>
          <a:xfrm>
            <a:off x="533400" y="400050"/>
            <a:ext cx="11125200" cy="714375"/>
          </a:xfrm>
          <a:prstGeom prst="rect">
            <a:avLst/>
          </a:prstGeom>
          <a:noFill/>
          <a:ln w="0">
            <a:noFill/>
          </a:ln>
        </p:spPr>
        <p:txBody>
          <a:bodyPr wrap="square" lIns="0" tIns="0" rIns="0" bIns="0" anchor="t">
            <a:noAutofit/>
          </a:bodyPr>
          <a:lstStyle/>
          <a:p>
            <a:pPr algn="l">
              <a:defRPr sz="3300" b="1">
                <a:solidFill>
                  <a:srgbClr val="163C43"/>
                </a:solidFill>
                <a:latin typeface="Nimbus Sans"/>
                <a:ea typeface="Nimbus Sans"/>
                <a:cs typeface="Nimbus Sans"/>
              </a:defRPr>
            </a:pPr>
            <a:r>
              <a:rPr sz="3300" b="1">
                <a:solidFill>
                  <a:srgbClr val="163C43"/>
                </a:solidFill>
                <a:latin typeface="Nimbus Sans"/>
                <a:ea typeface="Nimbus Sans"/>
                <a:cs typeface="Nimbus Sans"/>
              </a:rPr>
              <a:t>Componentes para vehículos</a:t>
            </a:r>
          </a:p>
        </p:txBody>
      </p:sp>
      <p:sp>
        <p:nvSpPr>
          <p:cNvPr id="2" name="Rectangle 1">
            <a:extLst>
              <a:ext uri="{FF2B5EF4-FFF2-40B4-BE49-F238E27FC236}">
                <a16:creationId xmlns:a16="http://schemas.microsoft.com/office/drawing/2014/main" id="{6FF5DB0B-2AFD-40B0-B506-485674D9D614}"/>
              </a:ext>
            </a:extLst>
          </p:cNvPr>
          <p:cNvSpPr>
            <a:spLocks noGrp="1"/>
          </p:cNvSpPr>
          <p:nvPr/>
        </p:nvSpPr>
        <p:spPr>
          <a:xfrm>
            <a:off x="533400" y="6353175"/>
            <a:ext cx="10715625" cy="361950"/>
          </a:xfrm>
          <a:prstGeom prst="rect">
            <a:avLst/>
          </a:prstGeom>
          <a:noFill/>
          <a:ln w="0">
            <a:noFill/>
          </a:ln>
        </p:spPr>
        <p:txBody>
          <a:bodyPr wrap="square" lIns="0" tIns="0" rIns="0" bIns="0" anchor="t">
            <a:noAutofit/>
          </a:bodyPr>
          <a:lstStyle/>
          <a:p>
            <a:pPr algn="l">
              <a:defRPr sz="1050" b="0">
                <a:solidFill>
                  <a:srgbClr val="61767C"/>
                </a:solidFill>
                <a:latin typeface="Nimbus Sans"/>
                <a:ea typeface="Nimbus Sans"/>
                <a:cs typeface="Nimbus Sans"/>
              </a:defRPr>
            </a:pPr>
            <a:r>
              <a:rPr sz="1050" b="0">
                <a:solidFill>
                  <a:srgbClr val="61767C"/>
                </a:solidFill>
                <a:latin typeface="Nimbus Sans"/>
                <a:ea typeface="Nimbus Sans"/>
                <a:cs typeface="Nimbus Sans"/>
              </a:rPr>
              <a:t>Fuente: base provincial. 2026: enero-agosto. Newsan: suma de meses, porque la celda de acumulado está vacía.</a:t>
            </a:r>
          </a:p>
        </p:txBody>
      </p:sp>
      <p:sp>
        <p:nvSpPr>
          <p:cNvPr id="3" name="Rectangle 2">
            <a:extLst>
              <a:ext uri="{FF2B5EF4-FFF2-40B4-BE49-F238E27FC236}">
                <a16:creationId xmlns:a16="http://schemas.microsoft.com/office/drawing/2014/main" id="{01D3AD38-4B87-4CE9-95BC-35D3955F8618}"/>
              </a:ext>
            </a:extLst>
          </p:cNvPr>
          <p:cNvSpPr>
            <a:spLocks noGrp="1"/>
          </p:cNvSpPr>
          <p:nvPr/>
        </p:nvSpPr>
        <p:spPr>
          <a:xfrm>
            <a:off x="11334750" y="6381750"/>
            <a:ext cx="323850" cy="209550"/>
          </a:xfrm>
          <a:prstGeom prst="rect">
            <a:avLst/>
          </a:prstGeom>
          <a:noFill/>
          <a:ln w="0">
            <a:noFill/>
          </a:ln>
        </p:spPr>
        <p:txBody>
          <a:bodyPr wrap="square" lIns="0" tIns="0" rIns="0" bIns="0" anchor="t">
            <a:noAutofit/>
          </a:bodyPr>
          <a:lstStyle/>
          <a:p>
            <a:pPr algn="r">
              <a:defRPr sz="1050" b="0">
                <a:solidFill>
                  <a:srgbClr val="61767C"/>
                </a:solidFill>
                <a:latin typeface="Nimbus Sans"/>
                <a:ea typeface="Nimbus Sans"/>
                <a:cs typeface="Nimbus Sans"/>
              </a:defRPr>
            </a:pPr>
            <a:r>
              <a:rPr sz="1050" b="0">
                <a:solidFill>
                  <a:srgbClr val="61767C"/>
                </a:solidFill>
                <a:latin typeface="Nimbus Sans"/>
                <a:ea typeface="Nimbus Sans"/>
                <a:cs typeface="Nimbus Sans"/>
              </a:rPr>
              <a:t>08</a:t>
            </a:r>
          </a:p>
        </p:txBody>
      </p:sp>
      <p:sp>
        <p:nvSpPr>
          <p:cNvPr id="4" name="Rectangle 3">
            <a:extLst>
              <a:ext uri="{FF2B5EF4-FFF2-40B4-BE49-F238E27FC236}">
                <a16:creationId xmlns:a16="http://schemas.microsoft.com/office/drawing/2014/main" id="{E2F226BD-5DC4-4CD2-90BF-8224AFCCEDAB}"/>
              </a:ext>
            </a:extLst>
          </p:cNvPr>
          <p:cNvSpPr>
            <a:spLocks noGrp="1"/>
          </p:cNvSpPr>
          <p:nvPr/>
        </p:nvSpPr>
        <p:spPr>
          <a:xfrm>
            <a:off x="533400" y="1076325"/>
            <a:ext cx="11125200" cy="438150"/>
          </a:xfrm>
          <a:prstGeom prst="rect">
            <a:avLst/>
          </a:prstGeom>
          <a:noFill/>
          <a:ln w="0">
            <a:noFill/>
          </a:ln>
        </p:spPr>
        <p:txBody>
          <a:bodyPr wrap="square" lIns="0" tIns="0" rIns="0" bIns="0" anchor="t">
            <a:noAutofit/>
          </a:bodyPr>
          <a:lstStyle/>
          <a:p>
            <a:pPr algn="l">
              <a:defRPr sz="1800" b="0">
                <a:solidFill>
                  <a:srgbClr val="61767C"/>
                </a:solidFill>
                <a:latin typeface="Nimbus Sans"/>
                <a:ea typeface="Nimbus Sans"/>
                <a:cs typeface="Nimbus Sans"/>
              </a:defRPr>
            </a:pPr>
            <a:r>
              <a:rPr sz="1800" b="0">
                <a:solidFill>
                  <a:srgbClr val="61767C"/>
                </a:solidFill>
                <a:latin typeface="Nimbus Sans"/>
                <a:ea typeface="Nimbus Sans"/>
                <a:cs typeface="Nimbus Sans"/>
              </a:rPr>
              <a:t>Producción registrada, proyectos nuevos y antecedentes sin actividad informada</a:t>
            </a:r>
          </a:p>
        </p:txBody>
      </p:sp>
      <p:graphicFrame>
        <p:nvGraphicFramePr>
          <p:cNvPr id="11" name="Table 10"/>
          <p:cNvGraphicFramePr/>
          <p:nvPr/>
        </p:nvGraphicFramePr>
        <p:xfrm>
          <a:off x="533400" y="1609725"/>
          <a:ext cx="11125200" cy="4152900"/>
        </p:xfrm>
        <a:graphic>
          <a:graphicData uri="http://schemas.openxmlformats.org/drawingml/2006/table">
            <a:tbl>
              <a:tblPr firstRow="1"/>
              <a:tblGrid>
                <a:gridCol w="2762250">
                  <a:extLst>
                    <a:ext uri="{9D8B030D-6E8A-4147-A177-3AD203B41FA5}">
                      <a16:colId xmlns:a16="http://schemas.microsoft.com/office/drawing/2014/main" val="20000"/>
                    </a:ext>
                  </a:extLst>
                </a:gridCol>
                <a:gridCol w="4191000">
                  <a:extLst>
                    <a:ext uri="{9D8B030D-6E8A-4147-A177-3AD203B41FA5}">
                      <a16:colId xmlns:a16="http://schemas.microsoft.com/office/drawing/2014/main" val="20001"/>
                    </a:ext>
                  </a:extLst>
                </a:gridCol>
                <a:gridCol w="1809750">
                  <a:extLst>
                    <a:ext uri="{9D8B030D-6E8A-4147-A177-3AD203B41FA5}">
                      <a16:colId xmlns:a16="http://schemas.microsoft.com/office/drawing/2014/main" val="20002"/>
                    </a:ext>
                  </a:extLst>
                </a:gridCol>
                <a:gridCol w="2362200">
                  <a:extLst>
                    <a:ext uri="{9D8B030D-6E8A-4147-A177-3AD203B41FA5}">
                      <a16:colId xmlns:a16="http://schemas.microsoft.com/office/drawing/2014/main" val="20003"/>
                    </a:ext>
                  </a:extLst>
                </a:gridCol>
              </a:tblGrid>
              <a:tr h="419100">
                <a:tc>
                  <a:txBody>
                    <a:bodyPr/>
                    <a:lstStyle/>
                    <a:p>
                      <a:pPr algn="l"/>
                      <a:r>
                        <a:rPr sz="1725" b="1">
                          <a:solidFill>
                            <a:srgbClr val="FFFFFF"/>
                          </a:solidFill>
                          <a:latin typeface="Nimbus Sans"/>
                          <a:ea typeface="Nimbus Sans"/>
                          <a:cs typeface="Nimbus Sans"/>
                        </a:rPr>
                        <a:t>Empresa</a:t>
                      </a:r>
                    </a:p>
                  </a:txBody>
                  <a:tcPr anchor="ctr">
                    <a:solidFill>
                      <a:srgbClr val="163C43"/>
                    </a:solidFill>
                  </a:tcPr>
                </a:tc>
                <a:tc>
                  <a:txBody>
                    <a:bodyPr/>
                    <a:lstStyle/>
                    <a:p>
                      <a:pPr algn="l"/>
                      <a:r>
                        <a:rPr sz="1725" b="1">
                          <a:solidFill>
                            <a:srgbClr val="FFFFFF"/>
                          </a:solidFill>
                          <a:latin typeface="Nimbus Sans"/>
                          <a:ea typeface="Nimbus Sans"/>
                          <a:cs typeface="Nimbus Sans"/>
                        </a:rPr>
                        <a:t>Producto</a:t>
                      </a:r>
                    </a:p>
                  </a:txBody>
                  <a:tcPr anchor="ctr">
                    <a:solidFill>
                      <a:srgbClr val="163C43"/>
                    </a:solidFill>
                  </a:tcPr>
                </a:tc>
                <a:tc>
                  <a:txBody>
                    <a:bodyPr/>
                    <a:lstStyle/>
                    <a:p>
                      <a:pPr algn="l"/>
                      <a:r>
                        <a:rPr sz="1725" b="1">
                          <a:solidFill>
                            <a:srgbClr val="FFFFFF"/>
                          </a:solidFill>
                          <a:latin typeface="Nimbus Sans"/>
                          <a:ea typeface="Nimbus Sans"/>
                          <a:cs typeface="Nimbus Sans"/>
                        </a:rPr>
                        <a:t>2025</a:t>
                      </a:r>
                    </a:p>
                  </a:txBody>
                  <a:tcPr anchor="ctr">
                    <a:solidFill>
                      <a:srgbClr val="163C43"/>
                    </a:solidFill>
                  </a:tcPr>
                </a:tc>
                <a:tc>
                  <a:txBody>
                    <a:bodyPr/>
                    <a:lstStyle/>
                    <a:p>
                      <a:pPr algn="l"/>
                      <a:r>
                        <a:rPr sz="1725" b="1">
                          <a:solidFill>
                            <a:srgbClr val="FFFFFF"/>
                          </a:solidFill>
                          <a:latin typeface="Nimbus Sans"/>
                          <a:ea typeface="Nimbus Sans"/>
                          <a:cs typeface="Nimbus Sans"/>
                        </a:rPr>
                        <a:t>2026 (ene-ago)</a:t>
                      </a:r>
                    </a:p>
                  </a:txBody>
                  <a:tcPr anchor="ctr">
                    <a:solidFill>
                      <a:srgbClr val="163C43"/>
                    </a:solidFill>
                  </a:tcPr>
                </a:tc>
                <a:extLst>
                  <a:ext uri="{0D108BD9-81ED-4DB2-BD59-A6C34878D82A}">
                    <a16:rowId xmlns:a16="http://schemas.microsoft.com/office/drawing/2014/main" val="10000"/>
                  </a:ext>
                </a:extLst>
              </a:tr>
              <a:tr h="533400">
                <a:tc>
                  <a:txBody>
                    <a:bodyPr/>
                    <a:lstStyle/>
                    <a:p>
                      <a:pPr algn="l"/>
                      <a:r>
                        <a:rPr sz="1725" b="0">
                          <a:solidFill>
                            <a:srgbClr val="344E54"/>
                          </a:solidFill>
                          <a:latin typeface="Nimbus Sans"/>
                          <a:ea typeface="Nimbus Sans"/>
                          <a:cs typeface="Nimbus Sans"/>
                        </a:rPr>
                        <a:t>Famar</a:t>
                      </a:r>
                    </a:p>
                  </a:txBody>
                  <a:tcPr anchor="ctr">
                    <a:solidFill>
                      <a:srgbClr val="F0F5F5"/>
                    </a:solidFill>
                  </a:tcPr>
                </a:tc>
                <a:tc>
                  <a:txBody>
                    <a:bodyPr/>
                    <a:lstStyle/>
                    <a:p>
                      <a:pPr algn="l"/>
                      <a:r>
                        <a:rPr sz="1725" b="0">
                          <a:solidFill>
                            <a:srgbClr val="344E54"/>
                          </a:solidFill>
                          <a:latin typeface="Nimbus Sans"/>
                          <a:ea typeface="Nimbus Sans"/>
                          <a:cs typeface="Nimbus Sans"/>
                        </a:rPr>
                        <a:t>Módulos de control y seguridad</a:t>
                      </a:r>
                    </a:p>
                  </a:txBody>
                  <a:tcPr anchor="ctr">
                    <a:solidFill>
                      <a:srgbClr val="F0F5F5"/>
                    </a:solidFill>
                  </a:tcPr>
                </a:tc>
                <a:tc>
                  <a:txBody>
                    <a:bodyPr/>
                    <a:lstStyle/>
                    <a:p>
                      <a:pPr algn="l"/>
                      <a:r>
                        <a:rPr sz="1725" b="0">
                          <a:solidFill>
                            <a:srgbClr val="344E54"/>
                          </a:solidFill>
                          <a:latin typeface="Nimbus Sans"/>
                          <a:ea typeface="Nimbus Sans"/>
                          <a:cs typeface="Nimbus Sans"/>
                        </a:rPr>
                        <a:t>418.334</a:t>
                      </a:r>
                    </a:p>
                  </a:txBody>
                  <a:tcPr anchor="ctr">
                    <a:solidFill>
                      <a:srgbClr val="F0F5F5"/>
                    </a:solidFill>
                  </a:tcPr>
                </a:tc>
                <a:tc>
                  <a:txBody>
                    <a:bodyPr/>
                    <a:lstStyle/>
                    <a:p>
                      <a:pPr algn="l"/>
                      <a:r>
                        <a:rPr sz="1725" b="0">
                          <a:solidFill>
                            <a:srgbClr val="344E54"/>
                          </a:solidFill>
                          <a:latin typeface="Nimbus Sans"/>
                          <a:ea typeface="Nimbus Sans"/>
                          <a:cs typeface="Nimbus Sans"/>
                        </a:rPr>
                        <a:t>267.837</a:t>
                      </a:r>
                    </a:p>
                  </a:txBody>
                  <a:tcPr anchor="ctr">
                    <a:solidFill>
                      <a:srgbClr val="F0F5F5"/>
                    </a:solidFill>
                  </a:tcPr>
                </a:tc>
                <a:extLst>
                  <a:ext uri="{0D108BD9-81ED-4DB2-BD59-A6C34878D82A}">
                    <a16:rowId xmlns:a16="http://schemas.microsoft.com/office/drawing/2014/main" val="10001"/>
                  </a:ext>
                </a:extLst>
              </a:tr>
              <a:tr h="533400">
                <a:tc>
                  <a:txBody>
                    <a:bodyPr/>
                    <a:lstStyle/>
                    <a:p>
                      <a:pPr algn="l"/>
                      <a:r>
                        <a:rPr sz="1725" b="0">
                          <a:solidFill>
                            <a:srgbClr val="344E54"/>
                          </a:solidFill>
                          <a:latin typeface="Nimbus Sans"/>
                          <a:ea typeface="Nimbus Sans"/>
                          <a:cs typeface="Nimbus Sans"/>
                        </a:rPr>
                        <a:t>Famar</a:t>
                      </a:r>
                    </a:p>
                  </a:txBody>
                  <a:tcPr anchor="ctr">
                    <a:solidFill>
                      <a:srgbClr val="FFFFFF"/>
                    </a:solidFill>
                  </a:tcPr>
                </a:tc>
                <a:tc>
                  <a:txBody>
                    <a:bodyPr/>
                    <a:lstStyle/>
                    <a:p>
                      <a:pPr algn="l"/>
                      <a:r>
                        <a:rPr sz="1725" b="0">
                          <a:solidFill>
                            <a:srgbClr val="344E54"/>
                          </a:solidFill>
                          <a:latin typeface="Nimbus Sans"/>
                          <a:ea typeface="Nimbus Sans"/>
                          <a:cs typeface="Nimbus Sans"/>
                        </a:rPr>
                        <a:t>Autorradios</a:t>
                      </a:r>
                    </a:p>
                  </a:txBody>
                  <a:tcPr anchor="ctr">
                    <a:solidFill>
                      <a:srgbClr val="FFFFFF"/>
                    </a:solidFill>
                  </a:tcPr>
                </a:tc>
                <a:tc>
                  <a:txBody>
                    <a:bodyPr/>
                    <a:lstStyle/>
                    <a:p>
                      <a:pPr algn="l"/>
                      <a:r>
                        <a:rPr sz="1725" b="0">
                          <a:solidFill>
                            <a:srgbClr val="344E54"/>
                          </a:solidFill>
                          <a:latin typeface="Nimbus Sans"/>
                          <a:ea typeface="Nimbus Sans"/>
                          <a:cs typeface="Nimbus Sans"/>
                        </a:rPr>
                        <a:t>235.088</a:t>
                      </a:r>
                    </a:p>
                  </a:txBody>
                  <a:tcPr anchor="ctr">
                    <a:solidFill>
                      <a:srgbClr val="FFFFFF"/>
                    </a:solidFill>
                  </a:tcPr>
                </a:tc>
                <a:tc>
                  <a:txBody>
                    <a:bodyPr/>
                    <a:lstStyle/>
                    <a:p>
                      <a:pPr algn="l"/>
                      <a:r>
                        <a:rPr sz="1725" b="0">
                          <a:solidFill>
                            <a:srgbClr val="344E54"/>
                          </a:solidFill>
                          <a:latin typeface="Nimbus Sans"/>
                          <a:ea typeface="Nimbus Sans"/>
                          <a:cs typeface="Nimbus Sans"/>
                        </a:rPr>
                        <a:t>163.382</a:t>
                      </a:r>
                    </a:p>
                  </a:txBody>
                  <a:tcPr anchor="ctr">
                    <a:solidFill>
                      <a:srgbClr val="FFFFFF"/>
                    </a:solidFill>
                  </a:tcPr>
                </a:tc>
                <a:extLst>
                  <a:ext uri="{0D108BD9-81ED-4DB2-BD59-A6C34878D82A}">
                    <a16:rowId xmlns:a16="http://schemas.microsoft.com/office/drawing/2014/main" val="10002"/>
                  </a:ext>
                </a:extLst>
              </a:tr>
              <a:tr h="533400">
                <a:tc>
                  <a:txBody>
                    <a:bodyPr/>
                    <a:lstStyle/>
                    <a:p>
                      <a:pPr algn="l"/>
                      <a:r>
                        <a:rPr sz="1725" b="0">
                          <a:solidFill>
                            <a:srgbClr val="344E54"/>
                          </a:solidFill>
                          <a:latin typeface="Nimbus Sans"/>
                          <a:ea typeface="Nimbus Sans"/>
                          <a:cs typeface="Nimbus Sans"/>
                        </a:rPr>
                        <a:t>Industria Austral (IAUTEC)</a:t>
                      </a:r>
                    </a:p>
                  </a:txBody>
                  <a:tcPr anchor="ctr">
                    <a:solidFill>
                      <a:srgbClr val="F0F5F5"/>
                    </a:solidFill>
                  </a:tcPr>
                </a:tc>
                <a:tc>
                  <a:txBody>
                    <a:bodyPr/>
                    <a:lstStyle/>
                    <a:p>
                      <a:pPr algn="l"/>
                      <a:r>
                        <a:rPr sz="1725" b="0">
                          <a:solidFill>
                            <a:srgbClr val="344E54"/>
                          </a:solidFill>
                          <a:latin typeface="Nimbus Sans"/>
                          <a:ea typeface="Nimbus Sans"/>
                          <a:cs typeface="Nimbus Sans"/>
                        </a:rPr>
                        <a:t>Autorradios</a:t>
                      </a:r>
                    </a:p>
                  </a:txBody>
                  <a:tcPr anchor="ctr">
                    <a:solidFill>
                      <a:srgbClr val="F0F5F5"/>
                    </a:solidFill>
                  </a:tcPr>
                </a:tc>
                <a:tc>
                  <a:txBody>
                    <a:bodyPr/>
                    <a:lstStyle/>
                    <a:p>
                      <a:pPr algn="l"/>
                      <a:r>
                        <a:rPr sz="1725" b="0">
                          <a:solidFill>
                            <a:srgbClr val="344E54"/>
                          </a:solidFill>
                          <a:latin typeface="Nimbus Sans"/>
                          <a:ea typeface="Nimbus Sans"/>
                          <a:cs typeface="Nimbus Sans"/>
                        </a:rPr>
                        <a:t>141.793</a:t>
                      </a:r>
                    </a:p>
                  </a:txBody>
                  <a:tcPr anchor="ctr">
                    <a:solidFill>
                      <a:srgbClr val="F0F5F5"/>
                    </a:solidFill>
                  </a:tcPr>
                </a:tc>
                <a:tc>
                  <a:txBody>
                    <a:bodyPr/>
                    <a:lstStyle/>
                    <a:p>
                      <a:pPr algn="l"/>
                      <a:r>
                        <a:rPr sz="1725" b="0">
                          <a:solidFill>
                            <a:srgbClr val="344E54"/>
                          </a:solidFill>
                          <a:latin typeface="Nimbus Sans"/>
                          <a:ea typeface="Nimbus Sans"/>
                          <a:cs typeface="Nimbus Sans"/>
                        </a:rPr>
                        <a:t>85.769</a:t>
                      </a:r>
                    </a:p>
                  </a:txBody>
                  <a:tcPr anchor="ctr">
                    <a:solidFill>
                      <a:srgbClr val="F0F5F5"/>
                    </a:solidFill>
                  </a:tcPr>
                </a:tc>
                <a:extLst>
                  <a:ext uri="{0D108BD9-81ED-4DB2-BD59-A6C34878D82A}">
                    <a16:rowId xmlns:a16="http://schemas.microsoft.com/office/drawing/2014/main" val="10003"/>
                  </a:ext>
                </a:extLst>
              </a:tr>
              <a:tr h="533400">
                <a:tc>
                  <a:txBody>
                    <a:bodyPr/>
                    <a:lstStyle/>
                    <a:p>
                      <a:pPr algn="l"/>
                      <a:r>
                        <a:rPr sz="1725" b="0">
                          <a:solidFill>
                            <a:srgbClr val="344E54"/>
                          </a:solidFill>
                          <a:latin typeface="Nimbus Sans"/>
                          <a:ea typeface="Nimbus Sans"/>
                          <a:cs typeface="Nimbus Sans"/>
                        </a:rPr>
                        <a:t>Mirgor</a:t>
                      </a:r>
                    </a:p>
                  </a:txBody>
                  <a:tcPr anchor="ctr">
                    <a:solidFill>
                      <a:srgbClr val="FFFFFF"/>
                    </a:solidFill>
                  </a:tcPr>
                </a:tc>
                <a:tc>
                  <a:txBody>
                    <a:bodyPr/>
                    <a:lstStyle/>
                    <a:p>
                      <a:pPr algn="l"/>
                      <a:r>
                        <a:rPr sz="1725" b="0">
                          <a:solidFill>
                            <a:srgbClr val="344E54"/>
                          </a:solidFill>
                          <a:latin typeface="Nimbus Sans"/>
                          <a:ea typeface="Nimbus Sans"/>
                          <a:cs typeface="Nimbus Sans"/>
                        </a:rPr>
                        <a:t>Aire acondicionado automotor</a:t>
                      </a:r>
                    </a:p>
                  </a:txBody>
                  <a:tcPr anchor="ctr">
                    <a:solidFill>
                      <a:srgbClr val="FFFFFF"/>
                    </a:solidFill>
                  </a:tcPr>
                </a:tc>
                <a:tc>
                  <a:txBody>
                    <a:bodyPr/>
                    <a:lstStyle/>
                    <a:p>
                      <a:pPr algn="l"/>
                      <a:r>
                        <a:rPr sz="1725" b="0">
                          <a:solidFill>
                            <a:srgbClr val="344E54"/>
                          </a:solidFill>
                          <a:latin typeface="Nimbus Sans"/>
                          <a:ea typeface="Nimbus Sans"/>
                          <a:cs typeface="Nimbus Sans"/>
                        </a:rPr>
                        <a:t>123.752</a:t>
                      </a:r>
                    </a:p>
                  </a:txBody>
                  <a:tcPr anchor="ctr">
                    <a:solidFill>
                      <a:srgbClr val="FFFFFF"/>
                    </a:solidFill>
                  </a:tcPr>
                </a:tc>
                <a:tc>
                  <a:txBody>
                    <a:bodyPr/>
                    <a:lstStyle/>
                    <a:p>
                      <a:pPr algn="l"/>
                      <a:r>
                        <a:rPr sz="1725" b="0">
                          <a:solidFill>
                            <a:srgbClr val="344E54"/>
                          </a:solidFill>
                          <a:latin typeface="Nimbus Sans"/>
                          <a:ea typeface="Nimbus Sans"/>
                          <a:cs typeface="Nimbus Sans"/>
                        </a:rPr>
                        <a:t>79.993</a:t>
                      </a:r>
                    </a:p>
                  </a:txBody>
                  <a:tcPr anchor="ctr">
                    <a:solidFill>
                      <a:srgbClr val="FFFFFF"/>
                    </a:solidFill>
                  </a:tcPr>
                </a:tc>
                <a:extLst>
                  <a:ext uri="{0D108BD9-81ED-4DB2-BD59-A6C34878D82A}">
                    <a16:rowId xmlns:a16="http://schemas.microsoft.com/office/drawing/2014/main" val="10004"/>
                  </a:ext>
                </a:extLst>
              </a:tr>
              <a:tr h="533400">
                <a:tc>
                  <a:txBody>
                    <a:bodyPr/>
                    <a:lstStyle/>
                    <a:p>
                      <a:pPr algn="l"/>
                      <a:r>
                        <a:rPr sz="1725" b="0">
                          <a:solidFill>
                            <a:srgbClr val="344E54"/>
                          </a:solidFill>
                          <a:latin typeface="Nimbus Sans"/>
                          <a:ea typeface="Nimbus Sans"/>
                          <a:cs typeface="Nimbus Sans"/>
                        </a:rPr>
                        <a:t>Newsan</a:t>
                      </a:r>
                    </a:p>
                  </a:txBody>
                  <a:tcPr anchor="ctr">
                    <a:solidFill>
                      <a:srgbClr val="F0F5F5"/>
                    </a:solidFill>
                  </a:tcPr>
                </a:tc>
                <a:tc>
                  <a:txBody>
                    <a:bodyPr/>
                    <a:lstStyle/>
                    <a:p>
                      <a:pPr algn="l"/>
                      <a:r>
                        <a:rPr sz="1725" b="0">
                          <a:solidFill>
                            <a:srgbClr val="344E54"/>
                          </a:solidFill>
                          <a:latin typeface="Nimbus Sans"/>
                          <a:ea typeface="Nimbus Sans"/>
                          <a:cs typeface="Nimbus Sans"/>
                        </a:rPr>
                        <a:t>Módulos electrónicos para vehículos</a:t>
                      </a:r>
                    </a:p>
                  </a:txBody>
                  <a:tcPr anchor="ctr">
                    <a:solidFill>
                      <a:srgbClr val="F0F5F5"/>
                    </a:solidFill>
                  </a:tcPr>
                </a:tc>
                <a:tc>
                  <a:txBody>
                    <a:bodyPr/>
                    <a:lstStyle/>
                    <a:p>
                      <a:pPr algn="l"/>
                      <a:r>
                        <a:rPr sz="1725" b="0" dirty="0">
                          <a:solidFill>
                            <a:srgbClr val="344E54"/>
                          </a:solidFill>
                          <a:latin typeface="Nimbus Sans"/>
                          <a:ea typeface="Nimbus Sans"/>
                          <a:cs typeface="Nimbus Sans"/>
                        </a:rPr>
                        <a:t>Sin </a:t>
                      </a:r>
                      <a:r>
                        <a:rPr sz="1725" b="0" dirty="0" err="1">
                          <a:solidFill>
                            <a:srgbClr val="344E54"/>
                          </a:solidFill>
                          <a:latin typeface="Nimbus Sans"/>
                          <a:ea typeface="Nimbus Sans"/>
                          <a:cs typeface="Nimbus Sans"/>
                        </a:rPr>
                        <a:t>registro</a:t>
                      </a:r>
                      <a:endParaRPr sz="1725" b="0" dirty="0">
                        <a:solidFill>
                          <a:srgbClr val="344E54"/>
                        </a:solidFill>
                        <a:latin typeface="Nimbus Sans"/>
                        <a:ea typeface="Nimbus Sans"/>
                        <a:cs typeface="Nimbus Sans"/>
                      </a:endParaRPr>
                    </a:p>
                  </a:txBody>
                  <a:tcPr anchor="ctr">
                    <a:solidFill>
                      <a:srgbClr val="F0F5F5"/>
                    </a:solidFill>
                  </a:tcPr>
                </a:tc>
                <a:tc>
                  <a:txBody>
                    <a:bodyPr/>
                    <a:lstStyle/>
                    <a:p>
                      <a:pPr algn="l"/>
                      <a:r>
                        <a:rPr sz="1725" b="0">
                          <a:solidFill>
                            <a:srgbClr val="344E54"/>
                          </a:solidFill>
                          <a:latin typeface="Nimbus Sans"/>
                          <a:ea typeface="Nimbus Sans"/>
                          <a:cs typeface="Nimbus Sans"/>
                        </a:rPr>
                        <a:t>312.680</a:t>
                      </a:r>
                    </a:p>
                  </a:txBody>
                  <a:tcPr anchor="ctr">
                    <a:solidFill>
                      <a:srgbClr val="F0F5F5"/>
                    </a:solidFill>
                  </a:tcPr>
                </a:tc>
                <a:extLst>
                  <a:ext uri="{0D108BD9-81ED-4DB2-BD59-A6C34878D82A}">
                    <a16:rowId xmlns:a16="http://schemas.microsoft.com/office/drawing/2014/main" val="10005"/>
                  </a:ext>
                </a:extLst>
              </a:tr>
              <a:tr h="533400">
                <a:tc>
                  <a:txBody>
                    <a:bodyPr/>
                    <a:lstStyle/>
                    <a:p>
                      <a:pPr algn="l"/>
                      <a:r>
                        <a:rPr sz="1725" b="0">
                          <a:solidFill>
                            <a:srgbClr val="344E54"/>
                          </a:solidFill>
                          <a:latin typeface="Nimbus Sans"/>
                          <a:ea typeface="Nimbus Sans"/>
                          <a:cs typeface="Nimbus Sans"/>
                        </a:rPr>
                        <a:t>Newsan</a:t>
                      </a:r>
                    </a:p>
                  </a:txBody>
                  <a:tcPr anchor="ctr">
                    <a:solidFill>
                      <a:srgbClr val="FFFFFF"/>
                    </a:solidFill>
                  </a:tcPr>
                </a:tc>
                <a:tc>
                  <a:txBody>
                    <a:bodyPr/>
                    <a:lstStyle/>
                    <a:p>
                      <a:pPr algn="l"/>
                      <a:r>
                        <a:rPr sz="1725" b="0">
                          <a:solidFill>
                            <a:srgbClr val="344E54"/>
                          </a:solidFill>
                          <a:latin typeface="Nimbus Sans"/>
                          <a:ea typeface="Nimbus Sans"/>
                          <a:cs typeface="Nimbus Sans"/>
                        </a:rPr>
                        <a:t>Equipos infotainment</a:t>
                      </a:r>
                    </a:p>
                  </a:txBody>
                  <a:tcPr anchor="ctr">
                    <a:solidFill>
                      <a:srgbClr val="FFFFFF"/>
                    </a:solidFill>
                  </a:tcPr>
                </a:tc>
                <a:tc>
                  <a:txBody>
                    <a:bodyPr/>
                    <a:lstStyle/>
                    <a:p>
                      <a:pPr algn="l"/>
                      <a:r>
                        <a:rPr sz="1725" b="0">
                          <a:solidFill>
                            <a:srgbClr val="344E54"/>
                          </a:solidFill>
                          <a:latin typeface="Nimbus Sans"/>
                          <a:ea typeface="Nimbus Sans"/>
                          <a:cs typeface="Nimbus Sans"/>
                        </a:rPr>
                        <a:t>Sin registro</a:t>
                      </a:r>
                    </a:p>
                  </a:txBody>
                  <a:tcPr anchor="ctr">
                    <a:solidFill>
                      <a:srgbClr val="FFFFFF"/>
                    </a:solidFill>
                  </a:tcPr>
                </a:tc>
                <a:tc>
                  <a:txBody>
                    <a:bodyPr/>
                    <a:lstStyle/>
                    <a:p>
                      <a:pPr algn="l"/>
                      <a:r>
                        <a:rPr sz="1725" b="0">
                          <a:solidFill>
                            <a:srgbClr val="344E54"/>
                          </a:solidFill>
                          <a:latin typeface="Nimbus Sans"/>
                          <a:ea typeface="Nimbus Sans"/>
                          <a:cs typeface="Nimbus Sans"/>
                        </a:rPr>
                        <a:t>Sin registro</a:t>
                      </a:r>
                    </a:p>
                  </a:txBody>
                  <a:tcPr anchor="ctr">
                    <a:solidFill>
                      <a:srgbClr val="FFFFFF"/>
                    </a:solidFill>
                  </a:tcPr>
                </a:tc>
                <a:extLst>
                  <a:ext uri="{0D108BD9-81ED-4DB2-BD59-A6C34878D82A}">
                    <a16:rowId xmlns:a16="http://schemas.microsoft.com/office/drawing/2014/main" val="10006"/>
                  </a:ext>
                </a:extLst>
              </a:tr>
              <a:tr h="533400">
                <a:tc>
                  <a:txBody>
                    <a:bodyPr/>
                    <a:lstStyle/>
                    <a:p>
                      <a:pPr algn="l"/>
                      <a:r>
                        <a:rPr sz="1725" b="0">
                          <a:solidFill>
                            <a:srgbClr val="344E54"/>
                          </a:solidFill>
                          <a:latin typeface="Nimbus Sans"/>
                          <a:ea typeface="Nimbus Sans"/>
                          <a:cs typeface="Nimbus Sans"/>
                        </a:rPr>
                        <a:t>Radio Victoria</a:t>
                      </a:r>
                    </a:p>
                  </a:txBody>
                  <a:tcPr anchor="ctr">
                    <a:solidFill>
                      <a:srgbClr val="F0F5F5"/>
                    </a:solidFill>
                  </a:tcPr>
                </a:tc>
                <a:tc>
                  <a:txBody>
                    <a:bodyPr/>
                    <a:lstStyle/>
                    <a:p>
                      <a:pPr algn="l"/>
                      <a:r>
                        <a:rPr sz="1725" b="0">
                          <a:solidFill>
                            <a:srgbClr val="344E54"/>
                          </a:solidFill>
                          <a:latin typeface="Nimbus Sans"/>
                          <a:ea typeface="Nimbus Sans"/>
                          <a:cs typeface="Nimbus Sans"/>
                        </a:rPr>
                        <a:t>Aire acondicionado automotor</a:t>
                      </a:r>
                    </a:p>
                  </a:txBody>
                  <a:tcPr anchor="ctr">
                    <a:solidFill>
                      <a:srgbClr val="F0F5F5"/>
                    </a:solidFill>
                  </a:tcPr>
                </a:tc>
                <a:tc>
                  <a:txBody>
                    <a:bodyPr/>
                    <a:lstStyle/>
                    <a:p>
                      <a:pPr algn="l"/>
                      <a:r>
                        <a:rPr sz="1725" b="0">
                          <a:solidFill>
                            <a:srgbClr val="344E54"/>
                          </a:solidFill>
                          <a:latin typeface="Nimbus Sans"/>
                          <a:ea typeface="Nimbus Sans"/>
                          <a:cs typeface="Nimbus Sans"/>
                        </a:rPr>
                        <a:t>Sin registro</a:t>
                      </a:r>
                    </a:p>
                  </a:txBody>
                  <a:tcPr anchor="ctr">
                    <a:solidFill>
                      <a:srgbClr val="F0F5F5"/>
                    </a:solidFill>
                  </a:tcPr>
                </a:tc>
                <a:tc>
                  <a:txBody>
                    <a:bodyPr/>
                    <a:lstStyle/>
                    <a:p>
                      <a:pPr algn="l"/>
                      <a:r>
                        <a:rPr sz="1725" b="0" dirty="0">
                          <a:solidFill>
                            <a:srgbClr val="344E54"/>
                          </a:solidFill>
                          <a:latin typeface="Nimbus Sans"/>
                          <a:ea typeface="Nimbus Sans"/>
                          <a:cs typeface="Nimbus Sans"/>
                        </a:rPr>
                        <a:t>Sin </a:t>
                      </a:r>
                      <a:r>
                        <a:rPr sz="1725" b="0" dirty="0" err="1">
                          <a:solidFill>
                            <a:srgbClr val="344E54"/>
                          </a:solidFill>
                          <a:latin typeface="Nimbus Sans"/>
                          <a:ea typeface="Nimbus Sans"/>
                          <a:cs typeface="Nimbus Sans"/>
                        </a:rPr>
                        <a:t>registro</a:t>
                      </a:r>
                      <a:endParaRPr sz="1725" b="0" dirty="0">
                        <a:solidFill>
                          <a:srgbClr val="344E54"/>
                        </a:solidFill>
                        <a:latin typeface="Nimbus Sans"/>
                        <a:ea typeface="Nimbus Sans"/>
                        <a:cs typeface="Nimbus Sans"/>
                      </a:endParaRPr>
                    </a:p>
                  </a:txBody>
                  <a:tcPr anchor="ctr">
                    <a:solidFill>
                      <a:srgbClr val="F0F5F5"/>
                    </a:solidFill>
                  </a:tcPr>
                </a:tc>
                <a:extLst>
                  <a:ext uri="{0D108BD9-81ED-4DB2-BD59-A6C34878D82A}">
                    <a16:rowId xmlns:a16="http://schemas.microsoft.com/office/drawing/2014/main" val="10007"/>
                  </a:ext>
                </a:extLst>
              </a:tr>
            </a:tbl>
          </a:graphicData>
        </a:graphic>
      </p:graphicFrame>
      <p:sp>
        <p:nvSpPr>
          <p:cNvPr id="6" name="Rectangle 5">
            <a:extLst>
              <a:ext uri="{FF2B5EF4-FFF2-40B4-BE49-F238E27FC236}">
                <a16:creationId xmlns:a16="http://schemas.microsoft.com/office/drawing/2014/main" id="{302A9E18-DB38-4EF2-88D0-CEBD1906EDB4}"/>
              </a:ext>
            </a:extLst>
          </p:cNvPr>
          <p:cNvSpPr>
            <a:spLocks noGrp="1"/>
          </p:cNvSpPr>
          <p:nvPr/>
        </p:nvSpPr>
        <p:spPr>
          <a:xfrm>
            <a:off x="533400" y="5924550"/>
            <a:ext cx="11125200" cy="361950"/>
          </a:xfrm>
          <a:prstGeom prst="rect">
            <a:avLst/>
          </a:prstGeom>
          <a:noFill/>
          <a:ln w="0">
            <a:noFill/>
          </a:ln>
        </p:spPr>
        <p:txBody>
          <a:bodyPr wrap="square" lIns="0" tIns="0" rIns="0" bIns="0" anchor="t">
            <a:noAutofit/>
          </a:bodyPr>
          <a:lstStyle/>
          <a:p>
            <a:pPr algn="l">
              <a:defRPr sz="1500" b="0">
                <a:solidFill>
                  <a:srgbClr val="61767C"/>
                </a:solidFill>
                <a:latin typeface="Nimbus Sans"/>
                <a:ea typeface="Nimbus Sans"/>
                <a:cs typeface="Nimbus Sans"/>
              </a:defRPr>
            </a:pPr>
            <a:r>
              <a:rPr sz="1500" b="0">
                <a:solidFill>
                  <a:srgbClr val="61767C"/>
                </a:solidFill>
                <a:latin typeface="Nimbus Sans"/>
                <a:ea typeface="Nimbus Sans"/>
                <a:cs typeface="Nimbus Sans"/>
              </a:rPr>
              <a:t>La base registra componentes y equipos. La categoría “autorradio” no permite separar los modelos de infotainment.</a:t>
            </a:r>
          </a:p>
        </p:txBody>
      </p:sp>
    </p:spTree>
    <p:extLst>
      <p:ext uri="{BB962C8B-B14F-4D97-AF65-F5344CB8AC3E}">
        <p14:creationId xmlns:p14="http://schemas.microsoft.com/office/powerpoint/2010/main" val="2668909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68DBFE3-C720-4AA1-A012-F7AFAA21F6EA}"/>
              </a:ext>
            </a:extLst>
          </p:cNvPr>
          <p:cNvSpPr>
            <a:spLocks noGrp="1"/>
          </p:cNvSpPr>
          <p:nvPr/>
        </p:nvSpPr>
        <p:spPr>
          <a:xfrm>
            <a:off x="533400" y="400050"/>
            <a:ext cx="11125200" cy="714375"/>
          </a:xfrm>
          <a:prstGeom prst="rect">
            <a:avLst/>
          </a:prstGeom>
          <a:noFill/>
          <a:ln w="0">
            <a:noFill/>
          </a:ln>
        </p:spPr>
        <p:txBody>
          <a:bodyPr wrap="square" lIns="0" tIns="0" rIns="0" bIns="0" anchor="t">
            <a:noAutofit/>
          </a:bodyPr>
          <a:lstStyle/>
          <a:p>
            <a:pPr algn="l">
              <a:defRPr sz="3300" b="1">
                <a:solidFill>
                  <a:srgbClr val="163C43"/>
                </a:solidFill>
                <a:latin typeface="Nimbus Sans"/>
                <a:ea typeface="Nimbus Sans"/>
                <a:cs typeface="Nimbus Sans"/>
              </a:defRPr>
            </a:pPr>
            <a:r>
              <a:rPr sz="3300" b="1">
                <a:solidFill>
                  <a:srgbClr val="163C43"/>
                </a:solidFill>
                <a:latin typeface="Nimbus Sans"/>
                <a:ea typeface="Nimbus Sans"/>
                <a:cs typeface="Nimbus Sans"/>
              </a:rPr>
              <a:t>Famar, módulos de control y seguridad</a:t>
            </a:r>
          </a:p>
        </p:txBody>
      </p:sp>
      <p:sp>
        <p:nvSpPr>
          <p:cNvPr id="2" name="Rectangle 1">
            <a:extLst>
              <a:ext uri="{FF2B5EF4-FFF2-40B4-BE49-F238E27FC236}">
                <a16:creationId xmlns:a16="http://schemas.microsoft.com/office/drawing/2014/main" id="{DE8F0BE0-CBFC-4EB6-98BF-80E25C3D6FE3}"/>
              </a:ext>
            </a:extLst>
          </p:cNvPr>
          <p:cNvSpPr>
            <a:spLocks noGrp="1"/>
          </p:cNvSpPr>
          <p:nvPr/>
        </p:nvSpPr>
        <p:spPr>
          <a:xfrm>
            <a:off x="533400" y="6353175"/>
            <a:ext cx="10715625" cy="361950"/>
          </a:xfrm>
          <a:prstGeom prst="rect">
            <a:avLst/>
          </a:prstGeom>
          <a:noFill/>
          <a:ln w="0">
            <a:noFill/>
          </a:ln>
        </p:spPr>
        <p:txBody>
          <a:bodyPr wrap="square" lIns="0" tIns="0" rIns="0" bIns="0" anchor="t">
            <a:noAutofit/>
          </a:bodyPr>
          <a:lstStyle/>
          <a:p>
            <a:pPr algn="l">
              <a:defRPr sz="1050" b="0">
                <a:solidFill>
                  <a:srgbClr val="61767C"/>
                </a:solidFill>
                <a:latin typeface="Nimbus Sans"/>
                <a:ea typeface="Nimbus Sans"/>
                <a:cs typeface="Nimbus Sans"/>
              </a:defRPr>
            </a:pPr>
            <a:r>
              <a:rPr sz="1050" b="0">
                <a:solidFill>
                  <a:srgbClr val="61767C"/>
                </a:solidFill>
                <a:latin typeface="Nimbus Sans"/>
                <a:ea typeface="Nimbus Sans"/>
                <a:cs typeface="Nimbus Sans"/>
              </a:rPr>
              <a:t>Fuente: base provincial, proyecto de módulos de control. El máximo autorizado no equivale a capacidad física disponible.</a:t>
            </a:r>
          </a:p>
        </p:txBody>
      </p:sp>
      <p:sp>
        <p:nvSpPr>
          <p:cNvPr id="3" name="Rectangle 2">
            <a:extLst>
              <a:ext uri="{FF2B5EF4-FFF2-40B4-BE49-F238E27FC236}">
                <a16:creationId xmlns:a16="http://schemas.microsoft.com/office/drawing/2014/main" id="{57A65CF8-ABD1-4594-BA75-6AB4694DFFB8}"/>
              </a:ext>
            </a:extLst>
          </p:cNvPr>
          <p:cNvSpPr>
            <a:spLocks noGrp="1"/>
          </p:cNvSpPr>
          <p:nvPr/>
        </p:nvSpPr>
        <p:spPr>
          <a:xfrm>
            <a:off x="11334750" y="6381750"/>
            <a:ext cx="323850" cy="209550"/>
          </a:xfrm>
          <a:prstGeom prst="rect">
            <a:avLst/>
          </a:prstGeom>
          <a:noFill/>
          <a:ln w="0">
            <a:noFill/>
          </a:ln>
        </p:spPr>
        <p:txBody>
          <a:bodyPr wrap="square" lIns="0" tIns="0" rIns="0" bIns="0" anchor="t">
            <a:noAutofit/>
          </a:bodyPr>
          <a:lstStyle/>
          <a:p>
            <a:pPr algn="r">
              <a:defRPr sz="1050" b="0">
                <a:solidFill>
                  <a:srgbClr val="61767C"/>
                </a:solidFill>
                <a:latin typeface="Nimbus Sans"/>
                <a:ea typeface="Nimbus Sans"/>
                <a:cs typeface="Nimbus Sans"/>
              </a:defRPr>
            </a:pPr>
            <a:r>
              <a:rPr sz="1050" b="0">
                <a:solidFill>
                  <a:srgbClr val="61767C"/>
                </a:solidFill>
                <a:latin typeface="Nimbus Sans"/>
                <a:ea typeface="Nimbus Sans"/>
                <a:cs typeface="Nimbus Sans"/>
              </a:rPr>
              <a:t>09</a:t>
            </a:r>
          </a:p>
        </p:txBody>
      </p:sp>
      <p:sp>
        <p:nvSpPr>
          <p:cNvPr id="4" name="Rectangle 3">
            <a:extLst>
              <a:ext uri="{FF2B5EF4-FFF2-40B4-BE49-F238E27FC236}">
                <a16:creationId xmlns:a16="http://schemas.microsoft.com/office/drawing/2014/main" id="{ADD71438-C80E-4C2F-B7D7-8FC5FB4D2D94}"/>
              </a:ext>
            </a:extLst>
          </p:cNvPr>
          <p:cNvSpPr>
            <a:spLocks noGrp="1"/>
          </p:cNvSpPr>
          <p:nvPr/>
        </p:nvSpPr>
        <p:spPr>
          <a:xfrm>
            <a:off x="533400" y="1076325"/>
            <a:ext cx="11125200" cy="438150"/>
          </a:xfrm>
          <a:prstGeom prst="rect">
            <a:avLst/>
          </a:prstGeom>
          <a:noFill/>
          <a:ln w="0">
            <a:noFill/>
          </a:ln>
        </p:spPr>
        <p:txBody>
          <a:bodyPr wrap="square" lIns="0" tIns="0" rIns="0" bIns="0" anchor="t">
            <a:noAutofit/>
          </a:bodyPr>
          <a:lstStyle/>
          <a:p>
            <a:pPr algn="l">
              <a:defRPr sz="1800" b="0">
                <a:solidFill>
                  <a:srgbClr val="61767C"/>
                </a:solidFill>
                <a:latin typeface="Nimbus Sans"/>
                <a:ea typeface="Nimbus Sans"/>
                <a:cs typeface="Nimbus Sans"/>
              </a:defRPr>
            </a:pPr>
            <a:r>
              <a:rPr sz="1800" b="0">
                <a:solidFill>
                  <a:srgbClr val="61767C"/>
                </a:solidFill>
                <a:latin typeface="Nimbus Sans"/>
                <a:ea typeface="Nimbus Sans"/>
                <a:cs typeface="Nimbus Sans"/>
              </a:rPr>
              <a:t>Producción anual registrada de módulos electrónicos para el automóvil</a:t>
            </a:r>
          </a:p>
        </p:txBody>
      </p:sp>
      <p:graphicFrame>
        <p:nvGraphicFramePr>
          <p:cNvPr id="15" name="Chart"/>
          <p:cNvGraphicFramePr/>
          <p:nvPr/>
        </p:nvGraphicFramePr>
        <p:xfrm>
          <a:off x="495300" y="1790700"/>
          <a:ext cx="7143750" cy="3724275"/>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a:extLst>
              <a:ext uri="{FF2B5EF4-FFF2-40B4-BE49-F238E27FC236}">
                <a16:creationId xmlns:a16="http://schemas.microsoft.com/office/drawing/2014/main" id="{E131A873-7EDB-4674-8D76-2FDF0029F070}"/>
              </a:ext>
            </a:extLst>
          </p:cNvPr>
          <p:cNvSpPr>
            <a:spLocks noGrp="1"/>
          </p:cNvSpPr>
          <p:nvPr/>
        </p:nvSpPr>
        <p:spPr>
          <a:xfrm>
            <a:off x="2743200" y="5629275"/>
            <a:ext cx="4095750" cy="323850"/>
          </a:xfrm>
          <a:prstGeom prst="rect">
            <a:avLst/>
          </a:prstGeom>
          <a:noFill/>
          <a:ln w="0">
            <a:noFill/>
          </a:ln>
        </p:spPr>
        <p:txBody>
          <a:bodyPr wrap="square" lIns="0" tIns="0" rIns="0" bIns="0" anchor="t">
            <a:noAutofit/>
          </a:bodyPr>
          <a:lstStyle/>
          <a:p>
            <a:pPr algn="l">
              <a:defRPr sz="1575" b="0">
                <a:solidFill>
                  <a:srgbClr val="61767C"/>
                </a:solidFill>
                <a:latin typeface="Nimbus Sans"/>
                <a:ea typeface="Nimbus Sans"/>
                <a:cs typeface="Nimbus Sans"/>
              </a:defRPr>
            </a:pPr>
            <a:r>
              <a:rPr sz="1575" b="0">
                <a:solidFill>
                  <a:srgbClr val="61767C"/>
                </a:solidFill>
                <a:latin typeface="Nimbus Sans"/>
                <a:ea typeface="Nimbus Sans"/>
                <a:cs typeface="Nimbus Sans"/>
              </a:rPr>
              <a:t>Miles de módulos</a:t>
            </a:r>
          </a:p>
        </p:txBody>
      </p:sp>
      <p:sp>
        <p:nvSpPr>
          <p:cNvPr id="7" name="Rectangle 6">
            <a:extLst>
              <a:ext uri="{FF2B5EF4-FFF2-40B4-BE49-F238E27FC236}">
                <a16:creationId xmlns:a16="http://schemas.microsoft.com/office/drawing/2014/main" id="{D73AC235-DCB6-46E4-8D7F-1A5B99D25AA9}"/>
              </a:ext>
            </a:extLst>
          </p:cNvPr>
          <p:cNvSpPr>
            <a:spLocks noGrp="1"/>
          </p:cNvSpPr>
          <p:nvPr/>
        </p:nvSpPr>
        <p:spPr>
          <a:xfrm>
            <a:off x="8486775" y="1847850"/>
            <a:ext cx="3048000" cy="857250"/>
          </a:xfrm>
          <a:prstGeom prst="rect">
            <a:avLst/>
          </a:prstGeom>
          <a:noFill/>
          <a:ln w="0">
            <a:noFill/>
          </a:ln>
        </p:spPr>
        <p:txBody>
          <a:bodyPr wrap="square" lIns="0" tIns="0" rIns="0" bIns="0" anchor="t">
            <a:noAutofit/>
          </a:bodyPr>
          <a:lstStyle/>
          <a:p>
            <a:pPr algn="l">
              <a:defRPr sz="4800" b="1">
                <a:solidFill>
                  <a:srgbClr val="007E87"/>
                </a:solidFill>
                <a:latin typeface="Nimbus Sans"/>
                <a:ea typeface="Nimbus Sans"/>
                <a:cs typeface="Nimbus Sans"/>
              </a:defRPr>
            </a:pPr>
            <a:r>
              <a:rPr sz="4800" b="1">
                <a:solidFill>
                  <a:srgbClr val="007E87"/>
                </a:solidFill>
                <a:latin typeface="Nimbus Sans"/>
                <a:ea typeface="Nimbus Sans"/>
                <a:cs typeface="Nimbus Sans"/>
              </a:rPr>
              <a:t>1,2 M</a:t>
            </a:r>
          </a:p>
        </p:txBody>
      </p:sp>
      <p:sp>
        <p:nvSpPr>
          <p:cNvPr id="8" name="Rectangle 7">
            <a:extLst>
              <a:ext uri="{FF2B5EF4-FFF2-40B4-BE49-F238E27FC236}">
                <a16:creationId xmlns:a16="http://schemas.microsoft.com/office/drawing/2014/main" id="{2A0541AE-F3BC-4922-914F-A4F04FA6A926}"/>
              </a:ext>
            </a:extLst>
          </p:cNvPr>
          <p:cNvSpPr>
            <a:spLocks noGrp="1"/>
          </p:cNvSpPr>
          <p:nvPr/>
        </p:nvSpPr>
        <p:spPr>
          <a:xfrm>
            <a:off x="8486775" y="2667000"/>
            <a:ext cx="2952750" cy="704850"/>
          </a:xfrm>
          <a:prstGeom prst="rect">
            <a:avLst/>
          </a:prstGeom>
          <a:noFill/>
          <a:ln w="0">
            <a:noFill/>
          </a:ln>
        </p:spPr>
        <p:txBody>
          <a:bodyPr wrap="square" lIns="0" tIns="0" rIns="0" bIns="0" anchor="t">
            <a:noAutofit/>
          </a:bodyPr>
          <a:lstStyle/>
          <a:p>
            <a:pPr algn="l">
              <a:defRPr sz="1875" b="0">
                <a:solidFill>
                  <a:srgbClr val="344E54"/>
                </a:solidFill>
                <a:latin typeface="Nimbus Sans"/>
                <a:ea typeface="Nimbus Sans"/>
                <a:cs typeface="Nimbus Sans"/>
              </a:defRPr>
            </a:pPr>
            <a:r>
              <a:rPr sz="1875" b="0">
                <a:solidFill>
                  <a:srgbClr val="344E54"/>
                </a:solidFill>
                <a:latin typeface="Nimbus Sans"/>
                <a:ea typeface="Nimbus Sans"/>
                <a:cs typeface="Nimbus Sans"/>
              </a:rPr>
              <a:t>máximo anual autorizado</a:t>
            </a:r>
          </a:p>
          <a:p>
            <a:pPr algn="l">
              <a:defRPr sz="1875" b="0">
                <a:solidFill>
                  <a:srgbClr val="344E54"/>
                </a:solidFill>
                <a:latin typeface="Nimbus Sans"/>
                <a:ea typeface="Nimbus Sans"/>
                <a:cs typeface="Nimbus Sans"/>
              </a:defRPr>
            </a:pPr>
            <a:r>
              <a:rPr sz="1875" b="0">
                <a:solidFill>
                  <a:srgbClr val="344E54"/>
                </a:solidFill>
                <a:latin typeface="Nimbus Sans"/>
                <a:ea typeface="Nimbus Sans"/>
                <a:cs typeface="Nimbus Sans"/>
              </a:rPr>
              <a:t>para este proyecto</a:t>
            </a:r>
          </a:p>
        </p:txBody>
      </p:sp>
      <p:sp>
        <p:nvSpPr>
          <p:cNvPr id="9" name="Rectangle 8">
            <a:extLst>
              <a:ext uri="{FF2B5EF4-FFF2-40B4-BE49-F238E27FC236}">
                <a16:creationId xmlns:a16="http://schemas.microsoft.com/office/drawing/2014/main" id="{2D66C6A2-DC83-4E23-8FFC-751FB3F10401}"/>
              </a:ext>
            </a:extLst>
          </p:cNvPr>
          <p:cNvSpPr>
            <a:spLocks noGrp="1"/>
          </p:cNvSpPr>
          <p:nvPr/>
        </p:nvSpPr>
        <p:spPr>
          <a:xfrm>
            <a:off x="8486775" y="3971925"/>
            <a:ext cx="3048000" cy="714375"/>
          </a:xfrm>
          <a:prstGeom prst="rect">
            <a:avLst/>
          </a:prstGeom>
          <a:noFill/>
          <a:ln w="0">
            <a:noFill/>
          </a:ln>
        </p:spPr>
        <p:txBody>
          <a:bodyPr wrap="square" lIns="0" tIns="0" rIns="0" bIns="0" anchor="t">
            <a:noAutofit/>
          </a:bodyPr>
          <a:lstStyle/>
          <a:p>
            <a:pPr algn="l">
              <a:defRPr sz="3675" b="1">
                <a:solidFill>
                  <a:srgbClr val="163C43"/>
                </a:solidFill>
                <a:latin typeface="Nimbus Sans"/>
                <a:ea typeface="Nimbus Sans"/>
                <a:cs typeface="Nimbus Sans"/>
              </a:defRPr>
            </a:pPr>
            <a:r>
              <a:rPr sz="3675" b="1">
                <a:solidFill>
                  <a:srgbClr val="163C43"/>
                </a:solidFill>
                <a:latin typeface="Nimbus Sans"/>
                <a:ea typeface="Nimbus Sans"/>
                <a:cs typeface="Nimbus Sans"/>
              </a:rPr>
              <a:t>267,8 mil</a:t>
            </a:r>
          </a:p>
        </p:txBody>
      </p:sp>
      <p:sp>
        <p:nvSpPr>
          <p:cNvPr id="10" name="Rectangle 9">
            <a:extLst>
              <a:ext uri="{FF2B5EF4-FFF2-40B4-BE49-F238E27FC236}">
                <a16:creationId xmlns:a16="http://schemas.microsoft.com/office/drawing/2014/main" id="{C878D67C-8080-4C4D-B5FE-E2B98FC89D97}"/>
              </a:ext>
            </a:extLst>
          </p:cNvPr>
          <p:cNvSpPr>
            <a:spLocks noGrp="1"/>
          </p:cNvSpPr>
          <p:nvPr/>
        </p:nvSpPr>
        <p:spPr>
          <a:xfrm>
            <a:off x="8486775" y="4695825"/>
            <a:ext cx="3000375" cy="790575"/>
          </a:xfrm>
          <a:prstGeom prst="rect">
            <a:avLst/>
          </a:prstGeom>
          <a:noFill/>
          <a:ln w="0">
            <a:noFill/>
          </a:ln>
        </p:spPr>
        <p:txBody>
          <a:bodyPr wrap="square" lIns="0" tIns="0" rIns="0" bIns="0" anchor="t">
            <a:noAutofit/>
          </a:bodyPr>
          <a:lstStyle/>
          <a:p>
            <a:pPr algn="l">
              <a:defRPr sz="1875" b="0">
                <a:solidFill>
                  <a:srgbClr val="344E54"/>
                </a:solidFill>
                <a:latin typeface="Nimbus Sans"/>
                <a:ea typeface="Nimbus Sans"/>
                <a:cs typeface="Nimbus Sans"/>
              </a:defRPr>
            </a:pPr>
            <a:r>
              <a:rPr sz="1875" b="0">
                <a:solidFill>
                  <a:srgbClr val="344E54"/>
                </a:solidFill>
                <a:latin typeface="Nimbus Sans"/>
                <a:ea typeface="Nimbus Sans"/>
                <a:cs typeface="Nimbus Sans"/>
              </a:rPr>
              <a:t>módulos fabricados</a:t>
            </a:r>
          </a:p>
          <a:p>
            <a:pPr algn="l">
              <a:defRPr sz="1875" b="0">
                <a:solidFill>
                  <a:srgbClr val="344E54"/>
                </a:solidFill>
                <a:latin typeface="Nimbus Sans"/>
                <a:ea typeface="Nimbus Sans"/>
                <a:cs typeface="Nimbus Sans"/>
              </a:defRPr>
            </a:pPr>
            <a:r>
              <a:rPr sz="1875" b="0">
                <a:solidFill>
                  <a:srgbClr val="344E54"/>
                </a:solidFill>
                <a:latin typeface="Nimbus Sans"/>
                <a:ea typeface="Nimbus Sans"/>
                <a:cs typeface="Nimbus Sans"/>
              </a:rPr>
              <a:t>en enero-agosto de 2026</a:t>
            </a:r>
          </a:p>
        </p:txBody>
      </p:sp>
    </p:spTree>
    <p:extLst>
      <p:ext uri="{BB962C8B-B14F-4D97-AF65-F5344CB8AC3E}">
        <p14:creationId xmlns:p14="http://schemas.microsoft.com/office/powerpoint/2010/main" val="1996563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5722413-6BDD-44A3-BC34-954219B6B471}"/>
              </a:ext>
            </a:extLst>
          </p:cNvPr>
          <p:cNvSpPr>
            <a:spLocks noGrp="1"/>
          </p:cNvSpPr>
          <p:nvPr/>
        </p:nvSpPr>
        <p:spPr>
          <a:xfrm>
            <a:off x="533400" y="400050"/>
            <a:ext cx="11125200" cy="714375"/>
          </a:xfrm>
          <a:prstGeom prst="rect">
            <a:avLst/>
          </a:prstGeom>
          <a:noFill/>
          <a:ln w="0">
            <a:noFill/>
          </a:ln>
        </p:spPr>
        <p:txBody>
          <a:bodyPr wrap="square" lIns="0" tIns="0" rIns="0" bIns="0" anchor="t">
            <a:noAutofit/>
          </a:bodyPr>
          <a:lstStyle/>
          <a:p>
            <a:pPr algn="l">
              <a:defRPr sz="3300" b="1">
                <a:solidFill>
                  <a:srgbClr val="163C43"/>
                </a:solidFill>
                <a:latin typeface="Nimbus Sans"/>
                <a:ea typeface="Nimbus Sans"/>
                <a:cs typeface="Nimbus Sans"/>
              </a:defRPr>
            </a:pPr>
            <a:r>
              <a:rPr sz="3300" b="1">
                <a:solidFill>
                  <a:srgbClr val="163C43"/>
                </a:solidFill>
                <a:latin typeface="Nimbus Sans"/>
                <a:ea typeface="Nimbus Sans"/>
                <a:cs typeface="Nimbus Sans"/>
              </a:rPr>
              <a:t>Newsan, nuevos proyectos para vehículos</a:t>
            </a:r>
          </a:p>
        </p:txBody>
      </p:sp>
      <p:sp>
        <p:nvSpPr>
          <p:cNvPr id="2" name="Rectangle 1">
            <a:extLst>
              <a:ext uri="{FF2B5EF4-FFF2-40B4-BE49-F238E27FC236}">
                <a16:creationId xmlns:a16="http://schemas.microsoft.com/office/drawing/2014/main" id="{1EDB4EF9-BAC6-484B-9F82-BB27EC0647EE}"/>
              </a:ext>
            </a:extLst>
          </p:cNvPr>
          <p:cNvSpPr>
            <a:spLocks noGrp="1"/>
          </p:cNvSpPr>
          <p:nvPr/>
        </p:nvSpPr>
        <p:spPr>
          <a:xfrm>
            <a:off x="533400" y="6353175"/>
            <a:ext cx="10715625" cy="361950"/>
          </a:xfrm>
          <a:prstGeom prst="rect">
            <a:avLst/>
          </a:prstGeom>
          <a:noFill/>
          <a:ln w="0">
            <a:noFill/>
          </a:ln>
        </p:spPr>
        <p:txBody>
          <a:bodyPr wrap="square" lIns="0" tIns="0" rIns="0" bIns="0" anchor="t">
            <a:noAutofit/>
          </a:bodyPr>
          <a:lstStyle/>
          <a:p>
            <a:pPr algn="l">
              <a:defRPr sz="1050" b="0">
                <a:solidFill>
                  <a:srgbClr val="61767C"/>
                </a:solidFill>
                <a:latin typeface="Nimbus Sans"/>
                <a:ea typeface="Nimbus Sans"/>
                <a:cs typeface="Nimbus Sans"/>
              </a:defRPr>
            </a:pPr>
            <a:r>
              <a:rPr sz="1050" b="0">
                <a:solidFill>
                  <a:srgbClr val="61767C"/>
                </a:solidFill>
                <a:latin typeface="Nimbus Sans"/>
                <a:ea typeface="Nimbus Sans"/>
                <a:cs typeface="Nimbus Sans"/>
              </a:rPr>
              <a:t>Fuente: base provincial. Compromisos nominales en pesos, sin actualización ni verificación de inversión ejecutada.</a:t>
            </a:r>
          </a:p>
        </p:txBody>
      </p:sp>
      <p:sp>
        <p:nvSpPr>
          <p:cNvPr id="3" name="Rectangle 2">
            <a:extLst>
              <a:ext uri="{FF2B5EF4-FFF2-40B4-BE49-F238E27FC236}">
                <a16:creationId xmlns:a16="http://schemas.microsoft.com/office/drawing/2014/main" id="{D4645F34-694B-426B-84A9-9F9880A777A6}"/>
              </a:ext>
            </a:extLst>
          </p:cNvPr>
          <p:cNvSpPr>
            <a:spLocks noGrp="1"/>
          </p:cNvSpPr>
          <p:nvPr/>
        </p:nvSpPr>
        <p:spPr>
          <a:xfrm>
            <a:off x="11334750" y="6381750"/>
            <a:ext cx="323850" cy="209550"/>
          </a:xfrm>
          <a:prstGeom prst="rect">
            <a:avLst/>
          </a:prstGeom>
          <a:noFill/>
          <a:ln w="0">
            <a:noFill/>
          </a:ln>
        </p:spPr>
        <p:txBody>
          <a:bodyPr wrap="square" lIns="0" tIns="0" rIns="0" bIns="0" anchor="t">
            <a:noAutofit/>
          </a:bodyPr>
          <a:lstStyle/>
          <a:p>
            <a:pPr algn="r">
              <a:defRPr sz="1050" b="0">
                <a:solidFill>
                  <a:srgbClr val="61767C"/>
                </a:solidFill>
                <a:latin typeface="Nimbus Sans"/>
                <a:ea typeface="Nimbus Sans"/>
                <a:cs typeface="Nimbus Sans"/>
              </a:defRPr>
            </a:pPr>
            <a:r>
              <a:rPr sz="1050" b="0">
                <a:solidFill>
                  <a:srgbClr val="61767C"/>
                </a:solidFill>
                <a:latin typeface="Nimbus Sans"/>
                <a:ea typeface="Nimbus Sans"/>
                <a:cs typeface="Nimbus Sans"/>
              </a:rPr>
              <a:t>10</a:t>
            </a:r>
          </a:p>
        </p:txBody>
      </p:sp>
      <p:sp>
        <p:nvSpPr>
          <p:cNvPr id="4" name="Rectangle 3">
            <a:extLst>
              <a:ext uri="{FF2B5EF4-FFF2-40B4-BE49-F238E27FC236}">
                <a16:creationId xmlns:a16="http://schemas.microsoft.com/office/drawing/2014/main" id="{88507159-8EAB-4A20-A59E-68B3DE164744}"/>
              </a:ext>
            </a:extLst>
          </p:cNvPr>
          <p:cNvSpPr>
            <a:spLocks noGrp="1"/>
          </p:cNvSpPr>
          <p:nvPr/>
        </p:nvSpPr>
        <p:spPr>
          <a:xfrm>
            <a:off x="533400" y="1076325"/>
            <a:ext cx="11125200" cy="438150"/>
          </a:xfrm>
          <a:prstGeom prst="rect">
            <a:avLst/>
          </a:prstGeom>
          <a:noFill/>
          <a:ln w="0">
            <a:noFill/>
          </a:ln>
        </p:spPr>
        <p:txBody>
          <a:bodyPr wrap="square" lIns="0" tIns="0" rIns="0" bIns="0" anchor="t">
            <a:noAutofit/>
          </a:bodyPr>
          <a:lstStyle/>
          <a:p>
            <a:pPr algn="l">
              <a:defRPr sz="1800" b="0">
                <a:solidFill>
                  <a:srgbClr val="61767C"/>
                </a:solidFill>
                <a:latin typeface="Nimbus Sans"/>
                <a:ea typeface="Nimbus Sans"/>
                <a:cs typeface="Nimbus Sans"/>
              </a:defRPr>
            </a:pPr>
            <a:r>
              <a:rPr sz="1800" b="0">
                <a:solidFill>
                  <a:srgbClr val="61767C"/>
                </a:solidFill>
                <a:latin typeface="Nimbus Sans"/>
                <a:ea typeface="Nimbus Sans"/>
                <a:cs typeface="Nimbus Sans"/>
              </a:rPr>
              <a:t>Módulos con fabricación registrada e infotainment con proyecto aprobado</a:t>
            </a:r>
          </a:p>
        </p:txBody>
      </p:sp>
      <p:graphicFrame>
        <p:nvGraphicFramePr>
          <p:cNvPr id="13" name="Table 12"/>
          <p:cNvGraphicFramePr/>
          <p:nvPr/>
        </p:nvGraphicFramePr>
        <p:xfrm>
          <a:off x="533400" y="1666875"/>
          <a:ext cx="11125200" cy="2790825"/>
        </p:xfrm>
        <a:graphic>
          <a:graphicData uri="http://schemas.openxmlformats.org/drawingml/2006/table">
            <a:tbl>
              <a:tblPr firstRow="1"/>
              <a:tblGrid>
                <a:gridCol w="2952750">
                  <a:extLst>
                    <a:ext uri="{9D8B030D-6E8A-4147-A177-3AD203B41FA5}">
                      <a16:colId xmlns:a16="http://schemas.microsoft.com/office/drawing/2014/main" val="20000"/>
                    </a:ext>
                  </a:extLst>
                </a:gridCol>
                <a:gridCol w="2152650">
                  <a:extLst>
                    <a:ext uri="{9D8B030D-6E8A-4147-A177-3AD203B41FA5}">
                      <a16:colId xmlns:a16="http://schemas.microsoft.com/office/drawing/2014/main" val="20001"/>
                    </a:ext>
                  </a:extLst>
                </a:gridCol>
                <a:gridCol w="2171700">
                  <a:extLst>
                    <a:ext uri="{9D8B030D-6E8A-4147-A177-3AD203B41FA5}">
                      <a16:colId xmlns:a16="http://schemas.microsoft.com/office/drawing/2014/main" val="20002"/>
                    </a:ext>
                  </a:extLst>
                </a:gridCol>
                <a:gridCol w="1847850">
                  <a:extLst>
                    <a:ext uri="{9D8B030D-6E8A-4147-A177-3AD203B41FA5}">
                      <a16:colId xmlns:a16="http://schemas.microsoft.com/office/drawing/2014/main" val="20003"/>
                    </a:ext>
                  </a:extLst>
                </a:gridCol>
                <a:gridCol w="2000250">
                  <a:extLst>
                    <a:ext uri="{9D8B030D-6E8A-4147-A177-3AD203B41FA5}">
                      <a16:colId xmlns:a16="http://schemas.microsoft.com/office/drawing/2014/main" val="20004"/>
                    </a:ext>
                  </a:extLst>
                </a:gridCol>
              </a:tblGrid>
              <a:tr h="752475">
                <a:tc>
                  <a:txBody>
                    <a:bodyPr/>
                    <a:lstStyle/>
                    <a:p>
                      <a:pPr algn="l"/>
                      <a:r>
                        <a:rPr sz="1650" b="1">
                          <a:solidFill>
                            <a:srgbClr val="FFFFFF"/>
                          </a:solidFill>
                          <a:latin typeface="Nimbus Sans"/>
                          <a:ea typeface="Nimbus Sans"/>
                          <a:cs typeface="Nimbus Sans"/>
                        </a:rPr>
                        <a:t>Proyecto</a:t>
                      </a:r>
                    </a:p>
                  </a:txBody>
                  <a:tcPr anchor="ctr">
                    <a:solidFill>
                      <a:srgbClr val="163C43"/>
                    </a:solidFill>
                  </a:tcPr>
                </a:tc>
                <a:tc>
                  <a:txBody>
                    <a:bodyPr/>
                    <a:lstStyle/>
                    <a:p>
                      <a:pPr algn="l"/>
                      <a:r>
                        <a:rPr sz="1650" b="1">
                          <a:solidFill>
                            <a:srgbClr val="FFFFFF"/>
                          </a:solidFill>
                          <a:latin typeface="Nimbus Sans"/>
                          <a:ea typeface="Nimbus Sans"/>
                          <a:cs typeface="Nimbus Sans"/>
                        </a:rPr>
                        <a:t>Máximo anual</a:t>
                      </a:r>
                    </a:p>
                    <a:p>
                      <a:pPr algn="l"/>
                      <a:r>
                        <a:rPr sz="1650" b="1">
                          <a:solidFill>
                            <a:srgbClr val="FFFFFF"/>
                          </a:solidFill>
                          <a:latin typeface="Nimbus Sans"/>
                          <a:ea typeface="Nimbus Sans"/>
                          <a:cs typeface="Nimbus Sans"/>
                        </a:rPr>
                        <a:t>consignado</a:t>
                      </a:r>
                    </a:p>
                  </a:txBody>
                  <a:tcPr anchor="ctr">
                    <a:solidFill>
                      <a:srgbClr val="163C43"/>
                    </a:solidFill>
                  </a:tcPr>
                </a:tc>
                <a:tc>
                  <a:txBody>
                    <a:bodyPr/>
                    <a:lstStyle/>
                    <a:p>
                      <a:pPr algn="l"/>
                      <a:r>
                        <a:rPr sz="1650" b="1">
                          <a:solidFill>
                            <a:srgbClr val="FFFFFF"/>
                          </a:solidFill>
                          <a:latin typeface="Nimbus Sans"/>
                          <a:ea typeface="Nimbus Sans"/>
                          <a:cs typeface="Nimbus Sans"/>
                        </a:rPr>
                        <a:t>Producción</a:t>
                      </a:r>
                    </a:p>
                    <a:p>
                      <a:pPr algn="l"/>
                      <a:r>
                        <a:rPr sz="1650" b="1">
                          <a:solidFill>
                            <a:srgbClr val="FFFFFF"/>
                          </a:solidFill>
                          <a:latin typeface="Nimbus Sans"/>
                          <a:ea typeface="Nimbus Sans"/>
                          <a:cs typeface="Nimbus Sans"/>
                        </a:rPr>
                        <a:t>ene-ago 2026</a:t>
                      </a:r>
                    </a:p>
                  </a:txBody>
                  <a:tcPr anchor="ctr">
                    <a:solidFill>
                      <a:srgbClr val="163C43"/>
                    </a:solidFill>
                  </a:tcPr>
                </a:tc>
                <a:tc>
                  <a:txBody>
                    <a:bodyPr/>
                    <a:lstStyle/>
                    <a:p>
                      <a:pPr algn="l"/>
                      <a:r>
                        <a:rPr sz="1650" b="1">
                          <a:solidFill>
                            <a:srgbClr val="FFFFFF"/>
                          </a:solidFill>
                          <a:latin typeface="Nimbus Sans"/>
                          <a:ea typeface="Nimbus Sans"/>
                          <a:cs typeface="Nimbus Sans"/>
                        </a:rPr>
                        <a:t>Activo fijo</a:t>
                      </a:r>
                    </a:p>
                    <a:p>
                      <a:pPr algn="l"/>
                      <a:r>
                        <a:rPr sz="1650" b="1">
                          <a:solidFill>
                            <a:srgbClr val="FFFFFF"/>
                          </a:solidFill>
                          <a:latin typeface="Nimbus Sans"/>
                          <a:ea typeface="Nimbus Sans"/>
                          <a:cs typeface="Nimbus Sans"/>
                        </a:rPr>
                        <a:t>ARS millones</a:t>
                      </a:r>
                    </a:p>
                  </a:txBody>
                  <a:tcPr anchor="ctr">
                    <a:solidFill>
                      <a:srgbClr val="163C43"/>
                    </a:solidFill>
                  </a:tcPr>
                </a:tc>
                <a:tc>
                  <a:txBody>
                    <a:bodyPr/>
                    <a:lstStyle/>
                    <a:p>
                      <a:pPr algn="l"/>
                      <a:r>
                        <a:rPr sz="1650" b="1">
                          <a:solidFill>
                            <a:srgbClr val="FFFFFF"/>
                          </a:solidFill>
                          <a:latin typeface="Nimbus Sans"/>
                          <a:ea typeface="Nimbus Sans"/>
                          <a:cs typeface="Nimbus Sans"/>
                        </a:rPr>
                        <a:t>Capital de trabajo</a:t>
                      </a:r>
                    </a:p>
                    <a:p>
                      <a:pPr algn="l"/>
                      <a:r>
                        <a:rPr sz="1650" b="1">
                          <a:solidFill>
                            <a:srgbClr val="FFFFFF"/>
                          </a:solidFill>
                          <a:latin typeface="Nimbus Sans"/>
                          <a:ea typeface="Nimbus Sans"/>
                          <a:cs typeface="Nimbus Sans"/>
                        </a:rPr>
                        <a:t>ARS millones</a:t>
                      </a:r>
                    </a:p>
                  </a:txBody>
                  <a:tcPr anchor="ctr">
                    <a:solidFill>
                      <a:srgbClr val="163C43"/>
                    </a:solidFill>
                  </a:tcPr>
                </a:tc>
                <a:extLst>
                  <a:ext uri="{0D108BD9-81ED-4DB2-BD59-A6C34878D82A}">
                    <a16:rowId xmlns:a16="http://schemas.microsoft.com/office/drawing/2014/main" val="10000"/>
                  </a:ext>
                </a:extLst>
              </a:tr>
              <a:tr h="1019175">
                <a:tc>
                  <a:txBody>
                    <a:bodyPr/>
                    <a:lstStyle/>
                    <a:p>
                      <a:pPr algn="l"/>
                      <a:r>
                        <a:rPr sz="1650" b="0">
                          <a:solidFill>
                            <a:srgbClr val="344E54"/>
                          </a:solidFill>
                          <a:latin typeface="Nimbus Sans"/>
                          <a:ea typeface="Nimbus Sans"/>
                          <a:cs typeface="Nimbus Sans"/>
                        </a:rPr>
                        <a:t>Módulos electrónicos</a:t>
                      </a:r>
                    </a:p>
                    <a:p>
                      <a:pPr algn="l"/>
                      <a:r>
                        <a:rPr sz="1650" b="0">
                          <a:solidFill>
                            <a:srgbClr val="344E54"/>
                          </a:solidFill>
                          <a:latin typeface="Nimbus Sans"/>
                          <a:ea typeface="Nimbus Sans"/>
                          <a:cs typeface="Nimbus Sans"/>
                        </a:rPr>
                        <a:t>Res. 45/2026</a:t>
                      </a:r>
                    </a:p>
                  </a:txBody>
                  <a:tcPr anchor="ctr">
                    <a:solidFill>
                      <a:srgbClr val="F0F5F5"/>
                    </a:solidFill>
                  </a:tcPr>
                </a:tc>
                <a:tc>
                  <a:txBody>
                    <a:bodyPr/>
                    <a:lstStyle/>
                    <a:p>
                      <a:pPr algn="l"/>
                      <a:r>
                        <a:rPr sz="1650" b="0">
                          <a:solidFill>
                            <a:srgbClr val="344E54"/>
                          </a:solidFill>
                          <a:latin typeface="Nimbus Sans"/>
                          <a:ea typeface="Nimbus Sans"/>
                          <a:cs typeface="Nimbus Sans"/>
                        </a:rPr>
                        <a:t>1.000.000</a:t>
                      </a:r>
                    </a:p>
                    <a:p>
                      <a:pPr algn="l"/>
                      <a:r>
                        <a:rPr sz="1650" b="0">
                          <a:solidFill>
                            <a:srgbClr val="344E54"/>
                          </a:solidFill>
                          <a:latin typeface="Nimbus Sans"/>
                          <a:ea typeface="Nimbus Sans"/>
                          <a:cs typeface="Nimbus Sans"/>
                        </a:rPr>
                        <a:t>unidades</a:t>
                      </a:r>
                    </a:p>
                  </a:txBody>
                  <a:tcPr anchor="ctr">
                    <a:solidFill>
                      <a:srgbClr val="F0F5F5"/>
                    </a:solidFill>
                  </a:tcPr>
                </a:tc>
                <a:tc>
                  <a:txBody>
                    <a:bodyPr/>
                    <a:lstStyle/>
                    <a:p>
                      <a:pPr algn="l"/>
                      <a:r>
                        <a:rPr sz="1650" b="0">
                          <a:solidFill>
                            <a:srgbClr val="344E54"/>
                          </a:solidFill>
                          <a:latin typeface="Nimbus Sans"/>
                          <a:ea typeface="Nimbus Sans"/>
                          <a:cs typeface="Nimbus Sans"/>
                        </a:rPr>
                        <a:t>312.680</a:t>
                      </a:r>
                    </a:p>
                    <a:p>
                      <a:pPr algn="l"/>
                      <a:r>
                        <a:rPr sz="1650" b="0">
                          <a:solidFill>
                            <a:srgbClr val="344E54"/>
                          </a:solidFill>
                          <a:latin typeface="Nimbus Sans"/>
                          <a:ea typeface="Nimbus Sans"/>
                          <a:cs typeface="Nimbus Sans"/>
                        </a:rPr>
                        <a:t>unidades</a:t>
                      </a:r>
                    </a:p>
                  </a:txBody>
                  <a:tcPr anchor="ctr">
                    <a:solidFill>
                      <a:srgbClr val="F0F5F5"/>
                    </a:solidFill>
                  </a:tcPr>
                </a:tc>
                <a:tc>
                  <a:txBody>
                    <a:bodyPr/>
                    <a:lstStyle/>
                    <a:p>
                      <a:pPr algn="l"/>
                      <a:r>
                        <a:rPr sz="1650" b="0">
                          <a:solidFill>
                            <a:srgbClr val="344E54"/>
                          </a:solidFill>
                          <a:latin typeface="Nimbus Sans"/>
                          <a:ea typeface="Nimbus Sans"/>
                          <a:cs typeface="Nimbus Sans"/>
                        </a:rPr>
                        <a:t>156,6</a:t>
                      </a:r>
                    </a:p>
                  </a:txBody>
                  <a:tcPr anchor="ctr">
                    <a:solidFill>
                      <a:srgbClr val="F0F5F5"/>
                    </a:solidFill>
                  </a:tcPr>
                </a:tc>
                <a:tc>
                  <a:txBody>
                    <a:bodyPr/>
                    <a:lstStyle/>
                    <a:p>
                      <a:pPr algn="l"/>
                      <a:r>
                        <a:rPr sz="1650" b="0">
                          <a:solidFill>
                            <a:srgbClr val="344E54"/>
                          </a:solidFill>
                          <a:latin typeface="Nimbus Sans"/>
                          <a:ea typeface="Nimbus Sans"/>
                          <a:cs typeface="Nimbus Sans"/>
                        </a:rPr>
                        <a:t>115,0</a:t>
                      </a:r>
                    </a:p>
                  </a:txBody>
                  <a:tcPr anchor="ctr">
                    <a:solidFill>
                      <a:srgbClr val="F0F5F5"/>
                    </a:solidFill>
                  </a:tcPr>
                </a:tc>
                <a:extLst>
                  <a:ext uri="{0D108BD9-81ED-4DB2-BD59-A6C34878D82A}">
                    <a16:rowId xmlns:a16="http://schemas.microsoft.com/office/drawing/2014/main" val="10001"/>
                  </a:ext>
                </a:extLst>
              </a:tr>
              <a:tr h="1019175">
                <a:tc>
                  <a:txBody>
                    <a:bodyPr/>
                    <a:lstStyle/>
                    <a:p>
                      <a:pPr algn="l"/>
                      <a:r>
                        <a:rPr sz="1650" b="0">
                          <a:solidFill>
                            <a:srgbClr val="344E54"/>
                          </a:solidFill>
                          <a:latin typeface="Nimbus Sans"/>
                          <a:ea typeface="Nimbus Sans"/>
                          <a:cs typeface="Nimbus Sans"/>
                        </a:rPr>
                        <a:t>Infotainment</a:t>
                      </a:r>
                    </a:p>
                    <a:p>
                      <a:pPr algn="l"/>
                      <a:r>
                        <a:rPr sz="1650" b="0">
                          <a:solidFill>
                            <a:srgbClr val="344E54"/>
                          </a:solidFill>
                          <a:latin typeface="Nimbus Sans"/>
                          <a:ea typeface="Nimbus Sans"/>
                          <a:cs typeface="Nimbus Sans"/>
                        </a:rPr>
                        <a:t>Res. 3/2025</a:t>
                      </a:r>
                    </a:p>
                  </a:txBody>
                  <a:tcPr anchor="ctr">
                    <a:solidFill>
                      <a:srgbClr val="FFFFFF"/>
                    </a:solidFill>
                  </a:tcPr>
                </a:tc>
                <a:tc>
                  <a:txBody>
                    <a:bodyPr/>
                    <a:lstStyle/>
                    <a:p>
                      <a:pPr algn="l"/>
                      <a:r>
                        <a:rPr sz="1650" b="0">
                          <a:solidFill>
                            <a:srgbClr val="344E54"/>
                          </a:solidFill>
                          <a:latin typeface="Nimbus Sans"/>
                          <a:ea typeface="Nimbus Sans"/>
                          <a:cs typeface="Nimbus Sans"/>
                        </a:rPr>
                        <a:t>160.000</a:t>
                      </a:r>
                    </a:p>
                    <a:p>
                      <a:pPr algn="l"/>
                      <a:r>
                        <a:rPr sz="1650" b="0">
                          <a:solidFill>
                            <a:srgbClr val="344E54"/>
                          </a:solidFill>
                          <a:latin typeface="Nimbus Sans"/>
                          <a:ea typeface="Nimbus Sans"/>
                          <a:cs typeface="Nimbus Sans"/>
                        </a:rPr>
                        <a:t>unidades</a:t>
                      </a:r>
                    </a:p>
                  </a:txBody>
                  <a:tcPr anchor="ctr">
                    <a:solidFill>
                      <a:srgbClr val="FFFFFF"/>
                    </a:solidFill>
                  </a:tcPr>
                </a:tc>
                <a:tc>
                  <a:txBody>
                    <a:bodyPr/>
                    <a:lstStyle/>
                    <a:p>
                      <a:pPr algn="l"/>
                      <a:r>
                        <a:rPr sz="1650" b="0">
                          <a:solidFill>
                            <a:srgbClr val="344E54"/>
                          </a:solidFill>
                          <a:latin typeface="Nimbus Sans"/>
                          <a:ea typeface="Nimbus Sans"/>
                          <a:cs typeface="Nimbus Sans"/>
                        </a:rPr>
                        <a:t>Sin registro</a:t>
                      </a:r>
                    </a:p>
                  </a:txBody>
                  <a:tcPr anchor="ctr">
                    <a:solidFill>
                      <a:srgbClr val="FFFFFF"/>
                    </a:solidFill>
                  </a:tcPr>
                </a:tc>
                <a:tc>
                  <a:txBody>
                    <a:bodyPr/>
                    <a:lstStyle/>
                    <a:p>
                      <a:pPr algn="l"/>
                      <a:r>
                        <a:rPr sz="1650" b="0">
                          <a:solidFill>
                            <a:srgbClr val="344E54"/>
                          </a:solidFill>
                          <a:latin typeface="Nimbus Sans"/>
                          <a:ea typeface="Nimbus Sans"/>
                          <a:cs typeface="Nimbus Sans"/>
                        </a:rPr>
                        <a:t>199,1</a:t>
                      </a:r>
                    </a:p>
                  </a:txBody>
                  <a:tcPr anchor="ctr">
                    <a:solidFill>
                      <a:srgbClr val="FFFFFF"/>
                    </a:solidFill>
                  </a:tcPr>
                </a:tc>
                <a:tc>
                  <a:txBody>
                    <a:bodyPr/>
                    <a:lstStyle/>
                    <a:p>
                      <a:pPr algn="l"/>
                      <a:r>
                        <a:rPr sz="1650" b="0">
                          <a:solidFill>
                            <a:srgbClr val="344E54"/>
                          </a:solidFill>
                          <a:latin typeface="Nimbus Sans"/>
                          <a:ea typeface="Nimbus Sans"/>
                          <a:cs typeface="Nimbus Sans"/>
                        </a:rPr>
                        <a:t>1.086,7</a:t>
                      </a:r>
                    </a:p>
                  </a:txBody>
                  <a:tcPr anchor="ctr">
                    <a:solidFill>
                      <a:srgbClr val="FFFFFF"/>
                    </a:solidFill>
                  </a:tcPr>
                </a:tc>
                <a:extLst>
                  <a:ext uri="{0D108BD9-81ED-4DB2-BD59-A6C34878D82A}">
                    <a16:rowId xmlns:a16="http://schemas.microsoft.com/office/drawing/2014/main" val="10002"/>
                  </a:ext>
                </a:extLst>
              </a:tr>
            </a:tbl>
          </a:graphicData>
        </a:graphic>
      </p:graphicFrame>
      <p:sp>
        <p:nvSpPr>
          <p:cNvPr id="6" name="Rectangle 5">
            <a:extLst>
              <a:ext uri="{FF2B5EF4-FFF2-40B4-BE49-F238E27FC236}">
                <a16:creationId xmlns:a16="http://schemas.microsoft.com/office/drawing/2014/main" id="{144BFF5D-C133-410F-A914-A699358C56F4}"/>
              </a:ext>
            </a:extLst>
          </p:cNvPr>
          <p:cNvSpPr>
            <a:spLocks noGrp="1"/>
          </p:cNvSpPr>
          <p:nvPr/>
        </p:nvSpPr>
        <p:spPr>
          <a:xfrm>
            <a:off x="533400" y="4895850"/>
            <a:ext cx="6572250" cy="723900"/>
          </a:xfrm>
          <a:prstGeom prst="rect">
            <a:avLst/>
          </a:prstGeom>
          <a:noFill/>
          <a:ln w="0">
            <a:noFill/>
          </a:ln>
        </p:spPr>
        <p:txBody>
          <a:bodyPr wrap="square" lIns="0" tIns="0" rIns="0" bIns="0" anchor="t">
            <a:noAutofit/>
          </a:bodyPr>
          <a:lstStyle/>
          <a:p>
            <a:pPr algn="l">
              <a:defRPr sz="3900" b="1">
                <a:solidFill>
                  <a:srgbClr val="007E87"/>
                </a:solidFill>
                <a:latin typeface="Nimbus Sans"/>
                <a:ea typeface="Nimbus Sans"/>
                <a:cs typeface="Nimbus Sans"/>
              </a:defRPr>
            </a:pPr>
            <a:r>
              <a:rPr sz="3900" b="1">
                <a:solidFill>
                  <a:srgbClr val="007E87"/>
                </a:solidFill>
                <a:latin typeface="Nimbus Sans"/>
                <a:ea typeface="Nimbus Sans"/>
                <a:cs typeface="Nimbus Sans"/>
              </a:rPr>
              <a:t>ARS 1.557 millones</a:t>
            </a:r>
          </a:p>
        </p:txBody>
      </p:sp>
      <p:sp>
        <p:nvSpPr>
          <p:cNvPr id="7" name="Rectangle 6">
            <a:extLst>
              <a:ext uri="{FF2B5EF4-FFF2-40B4-BE49-F238E27FC236}">
                <a16:creationId xmlns:a16="http://schemas.microsoft.com/office/drawing/2014/main" id="{D8B8445C-E8D1-4C49-A902-CCF8182B578F}"/>
              </a:ext>
            </a:extLst>
          </p:cNvPr>
          <p:cNvSpPr>
            <a:spLocks noGrp="1"/>
          </p:cNvSpPr>
          <p:nvPr/>
        </p:nvSpPr>
        <p:spPr>
          <a:xfrm>
            <a:off x="533400" y="5581650"/>
            <a:ext cx="6572250" cy="590550"/>
          </a:xfrm>
          <a:prstGeom prst="rect">
            <a:avLst/>
          </a:prstGeom>
          <a:noFill/>
          <a:ln w="0">
            <a:noFill/>
          </a:ln>
        </p:spPr>
        <p:txBody>
          <a:bodyPr wrap="square" lIns="0" tIns="0" rIns="0" bIns="0" anchor="t">
            <a:noAutofit/>
          </a:bodyPr>
          <a:lstStyle/>
          <a:p>
            <a:pPr algn="l">
              <a:defRPr sz="1800" b="0">
                <a:solidFill>
                  <a:srgbClr val="344E54"/>
                </a:solidFill>
                <a:latin typeface="Nimbus Sans"/>
                <a:ea typeface="Nimbus Sans"/>
                <a:cs typeface="Nimbus Sans"/>
              </a:defRPr>
            </a:pPr>
            <a:r>
              <a:rPr sz="1800" b="0">
                <a:solidFill>
                  <a:srgbClr val="344E54"/>
                </a:solidFill>
                <a:latin typeface="Nimbus Sans"/>
                <a:ea typeface="Nimbus Sans"/>
                <a:cs typeface="Nimbus Sans"/>
              </a:rPr>
              <a:t>compromisos totales consignados</a:t>
            </a:r>
          </a:p>
          <a:p>
            <a:pPr algn="l">
              <a:defRPr sz="1800" b="0">
                <a:solidFill>
                  <a:srgbClr val="344E54"/>
                </a:solidFill>
                <a:latin typeface="Nimbus Sans"/>
                <a:ea typeface="Nimbus Sans"/>
                <a:cs typeface="Nimbus Sans"/>
              </a:defRPr>
            </a:pPr>
            <a:r>
              <a:rPr sz="1800" b="0">
                <a:solidFill>
                  <a:srgbClr val="344E54"/>
                </a:solidFill>
                <a:latin typeface="Nimbus Sans"/>
                <a:ea typeface="Nimbus Sans"/>
                <a:cs typeface="Nimbus Sans"/>
              </a:rPr>
              <a:t>en ambos proyectos</a:t>
            </a:r>
          </a:p>
        </p:txBody>
      </p:sp>
      <p:sp>
        <p:nvSpPr>
          <p:cNvPr id="8" name="Rectangle 7">
            <a:extLst>
              <a:ext uri="{FF2B5EF4-FFF2-40B4-BE49-F238E27FC236}">
                <a16:creationId xmlns:a16="http://schemas.microsoft.com/office/drawing/2014/main" id="{371CF4BE-6BDB-4D69-867E-1F0033614D96}"/>
              </a:ext>
            </a:extLst>
          </p:cNvPr>
          <p:cNvSpPr>
            <a:spLocks noGrp="1"/>
          </p:cNvSpPr>
          <p:nvPr/>
        </p:nvSpPr>
        <p:spPr>
          <a:xfrm>
            <a:off x="7620000" y="5124450"/>
            <a:ext cx="4010025" cy="990600"/>
          </a:xfrm>
          <a:prstGeom prst="rect">
            <a:avLst/>
          </a:prstGeom>
          <a:noFill/>
          <a:ln w="0">
            <a:noFill/>
          </a:ln>
        </p:spPr>
        <p:txBody>
          <a:bodyPr wrap="square" lIns="0" tIns="0" rIns="0" bIns="0" anchor="t">
            <a:noAutofit/>
          </a:bodyPr>
          <a:lstStyle/>
          <a:p>
            <a:pPr algn="l">
              <a:defRPr sz="2025" b="1">
                <a:solidFill>
                  <a:srgbClr val="163C43"/>
                </a:solidFill>
                <a:latin typeface="Nimbus Sans"/>
                <a:ea typeface="Nimbus Sans"/>
                <a:cs typeface="Nimbus Sans"/>
              </a:defRPr>
            </a:pPr>
            <a:r>
              <a:rPr sz="2025" b="1">
                <a:solidFill>
                  <a:srgbClr val="163C43"/>
                </a:solidFill>
                <a:latin typeface="Nimbus Sans"/>
                <a:ea typeface="Nimbus Sans"/>
                <a:cs typeface="Nimbus Sans"/>
              </a:rPr>
              <a:t>ARS 355,7 M de activo fijo</a:t>
            </a:r>
          </a:p>
          <a:p>
            <a:pPr algn="l">
              <a:defRPr sz="2025" b="1">
                <a:solidFill>
                  <a:srgbClr val="163C43"/>
                </a:solidFill>
                <a:latin typeface="Nimbus Sans"/>
                <a:ea typeface="Nimbus Sans"/>
                <a:cs typeface="Nimbus Sans"/>
              </a:defRPr>
            </a:pPr>
            <a:r>
              <a:rPr sz="2025" b="1">
                <a:solidFill>
                  <a:srgbClr val="163C43"/>
                </a:solidFill>
                <a:latin typeface="Nimbus Sans"/>
                <a:ea typeface="Nimbus Sans"/>
                <a:cs typeface="Nimbus Sans"/>
              </a:rPr>
              <a:t>ARS 1.201,7 M de capital de trabajo</a:t>
            </a:r>
          </a:p>
        </p:txBody>
      </p:sp>
    </p:spTree>
    <p:extLst>
      <p:ext uri="{BB962C8B-B14F-4D97-AF65-F5344CB8AC3E}">
        <p14:creationId xmlns:p14="http://schemas.microsoft.com/office/powerpoint/2010/main" val="9243485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9259A80-0489-4F54-81D7-3FCBCE2493B6}"/>
              </a:ext>
            </a:extLst>
          </p:cNvPr>
          <p:cNvSpPr>
            <a:spLocks noGrp="1"/>
          </p:cNvSpPr>
          <p:nvPr/>
        </p:nvSpPr>
        <p:spPr>
          <a:xfrm>
            <a:off x="533400" y="400050"/>
            <a:ext cx="11125200" cy="714375"/>
          </a:xfrm>
          <a:prstGeom prst="rect">
            <a:avLst/>
          </a:prstGeom>
          <a:noFill/>
          <a:ln w="0">
            <a:noFill/>
          </a:ln>
        </p:spPr>
        <p:txBody>
          <a:bodyPr wrap="square" lIns="0" tIns="0" rIns="0" bIns="0" anchor="t">
            <a:noAutofit/>
          </a:bodyPr>
          <a:lstStyle/>
          <a:p>
            <a:pPr algn="l">
              <a:defRPr sz="3300" b="1">
                <a:solidFill>
                  <a:srgbClr val="163C43"/>
                </a:solidFill>
                <a:latin typeface="Nimbus Sans"/>
                <a:ea typeface="Nimbus Sans"/>
                <a:cs typeface="Nimbus Sans"/>
              </a:defRPr>
            </a:pPr>
            <a:r>
              <a:rPr sz="3300" b="1">
                <a:solidFill>
                  <a:srgbClr val="163C43"/>
                </a:solidFill>
                <a:latin typeface="Nimbus Sans"/>
                <a:ea typeface="Nimbus Sans"/>
                <a:cs typeface="Nimbus Sans"/>
              </a:rPr>
              <a:t>Exportaciones y salida a mercados externos</a:t>
            </a:r>
          </a:p>
        </p:txBody>
      </p:sp>
      <p:sp>
        <p:nvSpPr>
          <p:cNvPr id="2" name="Rectangle 1">
            <a:extLst>
              <a:ext uri="{FF2B5EF4-FFF2-40B4-BE49-F238E27FC236}">
                <a16:creationId xmlns:a16="http://schemas.microsoft.com/office/drawing/2014/main" id="{7488C3C5-97F2-4DAB-9226-987F62A1BB2F}"/>
              </a:ext>
            </a:extLst>
          </p:cNvPr>
          <p:cNvSpPr>
            <a:spLocks noGrp="1"/>
          </p:cNvSpPr>
          <p:nvPr/>
        </p:nvSpPr>
        <p:spPr>
          <a:xfrm>
            <a:off x="533400" y="6353175"/>
            <a:ext cx="10715625" cy="361950"/>
          </a:xfrm>
          <a:prstGeom prst="rect">
            <a:avLst/>
          </a:prstGeom>
          <a:noFill/>
          <a:ln w="0">
            <a:noFill/>
          </a:ln>
        </p:spPr>
        <p:txBody>
          <a:bodyPr wrap="square" lIns="0" tIns="0" rIns="0" bIns="0" anchor="t">
            <a:noAutofit/>
          </a:bodyPr>
          <a:lstStyle/>
          <a:p>
            <a:pPr algn="l">
              <a:defRPr sz="1050" b="0">
                <a:solidFill>
                  <a:srgbClr val="61767C"/>
                </a:solidFill>
                <a:latin typeface="Nimbus Sans"/>
                <a:ea typeface="Nimbus Sans"/>
                <a:cs typeface="Nimbus Sans"/>
              </a:defRPr>
            </a:pPr>
            <a:r>
              <a:rPr sz="1050" b="0">
                <a:solidFill>
                  <a:srgbClr val="61767C"/>
                </a:solidFill>
                <a:latin typeface="Nimbus Sans"/>
                <a:ea typeface="Nimbus Sans"/>
                <a:cs typeface="Nimbus Sans"/>
              </a:rPr>
              <a:t>Fuentes: INDEC, OPEX 2025, pp. 12 y 24. Caso Newsan: información pública de marzo de 2026.</a:t>
            </a:r>
          </a:p>
        </p:txBody>
      </p:sp>
      <p:sp>
        <p:nvSpPr>
          <p:cNvPr id="3" name="Rectangle 2">
            <a:extLst>
              <a:ext uri="{FF2B5EF4-FFF2-40B4-BE49-F238E27FC236}">
                <a16:creationId xmlns:a16="http://schemas.microsoft.com/office/drawing/2014/main" id="{3F5EE38B-7988-4428-A78A-8753D7E94F2E}"/>
              </a:ext>
            </a:extLst>
          </p:cNvPr>
          <p:cNvSpPr>
            <a:spLocks noGrp="1"/>
          </p:cNvSpPr>
          <p:nvPr/>
        </p:nvSpPr>
        <p:spPr>
          <a:xfrm>
            <a:off x="11334750" y="6381750"/>
            <a:ext cx="323850" cy="209550"/>
          </a:xfrm>
          <a:prstGeom prst="rect">
            <a:avLst/>
          </a:prstGeom>
          <a:noFill/>
          <a:ln w="0">
            <a:noFill/>
          </a:ln>
        </p:spPr>
        <p:txBody>
          <a:bodyPr wrap="square" lIns="0" tIns="0" rIns="0" bIns="0" anchor="t">
            <a:noAutofit/>
          </a:bodyPr>
          <a:lstStyle/>
          <a:p>
            <a:pPr algn="r">
              <a:defRPr sz="1050" b="0">
                <a:solidFill>
                  <a:srgbClr val="61767C"/>
                </a:solidFill>
                <a:latin typeface="Nimbus Sans"/>
                <a:ea typeface="Nimbus Sans"/>
                <a:cs typeface="Nimbus Sans"/>
              </a:defRPr>
            </a:pPr>
            <a:r>
              <a:rPr sz="1050" b="0">
                <a:solidFill>
                  <a:srgbClr val="61767C"/>
                </a:solidFill>
                <a:latin typeface="Nimbus Sans"/>
                <a:ea typeface="Nimbus Sans"/>
                <a:cs typeface="Nimbus Sans"/>
              </a:rPr>
              <a:t>11</a:t>
            </a:r>
          </a:p>
        </p:txBody>
      </p:sp>
      <p:sp>
        <p:nvSpPr>
          <p:cNvPr id="4" name="Rectangle 3">
            <a:extLst>
              <a:ext uri="{FF2B5EF4-FFF2-40B4-BE49-F238E27FC236}">
                <a16:creationId xmlns:a16="http://schemas.microsoft.com/office/drawing/2014/main" id="{897C85A1-C8E8-466D-B877-21C981CDA8F3}"/>
              </a:ext>
            </a:extLst>
          </p:cNvPr>
          <p:cNvSpPr>
            <a:spLocks noGrp="1"/>
          </p:cNvSpPr>
          <p:nvPr/>
        </p:nvSpPr>
        <p:spPr>
          <a:xfrm>
            <a:off x="533400" y="1076325"/>
            <a:ext cx="11125200" cy="438150"/>
          </a:xfrm>
          <a:prstGeom prst="rect">
            <a:avLst/>
          </a:prstGeom>
          <a:noFill/>
          <a:ln w="0">
            <a:noFill/>
          </a:ln>
        </p:spPr>
        <p:txBody>
          <a:bodyPr wrap="square" lIns="0" tIns="0" rIns="0" bIns="0" anchor="t">
            <a:noAutofit/>
          </a:bodyPr>
          <a:lstStyle/>
          <a:p>
            <a:pPr algn="l">
              <a:defRPr sz="1800" b="0">
                <a:solidFill>
                  <a:srgbClr val="61767C"/>
                </a:solidFill>
                <a:latin typeface="Nimbus Sans"/>
                <a:ea typeface="Nimbus Sans"/>
                <a:cs typeface="Nimbus Sans"/>
              </a:defRPr>
            </a:pPr>
            <a:r>
              <a:rPr sz="1800" b="0">
                <a:solidFill>
                  <a:srgbClr val="61767C"/>
                </a:solidFill>
                <a:latin typeface="Nimbus Sans"/>
                <a:ea typeface="Nimbus Sans"/>
                <a:cs typeface="Nimbus Sans"/>
              </a:rPr>
              <a:t>Contexto provincial de exportaciones internacionales de bienes en 2025</a:t>
            </a:r>
          </a:p>
        </p:txBody>
      </p:sp>
      <p:graphicFrame>
        <p:nvGraphicFramePr>
          <p:cNvPr id="16" name="Chart"/>
          <p:cNvGraphicFramePr/>
          <p:nvPr/>
        </p:nvGraphicFramePr>
        <p:xfrm>
          <a:off x="447675" y="1733550"/>
          <a:ext cx="7639050" cy="3629025"/>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a:extLst>
              <a:ext uri="{FF2B5EF4-FFF2-40B4-BE49-F238E27FC236}">
                <a16:creationId xmlns:a16="http://schemas.microsoft.com/office/drawing/2014/main" id="{EEB6BEE7-2ACD-4094-9B50-5EB7E0C5922E}"/>
              </a:ext>
            </a:extLst>
          </p:cNvPr>
          <p:cNvSpPr>
            <a:spLocks noGrp="1"/>
          </p:cNvSpPr>
          <p:nvPr/>
        </p:nvSpPr>
        <p:spPr>
          <a:xfrm>
            <a:off x="3267075" y="5486400"/>
            <a:ext cx="4000500" cy="304800"/>
          </a:xfrm>
          <a:prstGeom prst="rect">
            <a:avLst/>
          </a:prstGeom>
          <a:noFill/>
          <a:ln w="0">
            <a:noFill/>
          </a:ln>
        </p:spPr>
        <p:txBody>
          <a:bodyPr wrap="square" lIns="0" tIns="0" rIns="0" bIns="0" anchor="t">
            <a:noAutofit/>
          </a:bodyPr>
          <a:lstStyle/>
          <a:p>
            <a:pPr algn="l">
              <a:defRPr sz="1575" b="0">
                <a:solidFill>
                  <a:srgbClr val="61767C"/>
                </a:solidFill>
                <a:latin typeface="Nimbus Sans"/>
                <a:ea typeface="Nimbus Sans"/>
                <a:cs typeface="Nimbus Sans"/>
              </a:defRPr>
            </a:pPr>
            <a:r>
              <a:rPr sz="1575" b="0">
                <a:solidFill>
                  <a:srgbClr val="61767C"/>
                </a:solidFill>
                <a:latin typeface="Nimbus Sans"/>
                <a:ea typeface="Nimbus Sans"/>
                <a:cs typeface="Nimbus Sans"/>
              </a:rPr>
              <a:t>USD millones</a:t>
            </a:r>
          </a:p>
        </p:txBody>
      </p:sp>
      <p:sp>
        <p:nvSpPr>
          <p:cNvPr id="7" name="Rectangle 6">
            <a:extLst>
              <a:ext uri="{FF2B5EF4-FFF2-40B4-BE49-F238E27FC236}">
                <a16:creationId xmlns:a16="http://schemas.microsoft.com/office/drawing/2014/main" id="{AC7FF834-AD7A-41DB-AE2F-69B122D992E3}"/>
              </a:ext>
            </a:extLst>
          </p:cNvPr>
          <p:cNvSpPr>
            <a:spLocks noGrp="1"/>
          </p:cNvSpPr>
          <p:nvPr/>
        </p:nvSpPr>
        <p:spPr>
          <a:xfrm>
            <a:off x="8562975" y="1800225"/>
            <a:ext cx="3105150" cy="714375"/>
          </a:xfrm>
          <a:prstGeom prst="rect">
            <a:avLst/>
          </a:prstGeom>
          <a:noFill/>
          <a:ln w="0">
            <a:noFill/>
          </a:ln>
        </p:spPr>
        <p:txBody>
          <a:bodyPr wrap="square" lIns="0" tIns="0" rIns="0" bIns="0" anchor="t">
            <a:noAutofit/>
          </a:bodyPr>
          <a:lstStyle/>
          <a:p>
            <a:pPr algn="l">
              <a:defRPr sz="3750" b="1">
                <a:solidFill>
                  <a:srgbClr val="007E87"/>
                </a:solidFill>
                <a:latin typeface="Nimbus Sans"/>
                <a:ea typeface="Nimbus Sans"/>
                <a:cs typeface="Nimbus Sans"/>
              </a:defRPr>
            </a:pPr>
            <a:r>
              <a:rPr sz="3750" b="1">
                <a:solidFill>
                  <a:srgbClr val="007E87"/>
                </a:solidFill>
                <a:latin typeface="Nimbus Sans"/>
                <a:ea typeface="Nimbus Sans"/>
                <a:cs typeface="Nimbus Sans"/>
              </a:rPr>
              <a:t>USD 490 M</a:t>
            </a:r>
          </a:p>
        </p:txBody>
      </p:sp>
      <p:sp>
        <p:nvSpPr>
          <p:cNvPr id="8" name="Rectangle 7">
            <a:extLst>
              <a:ext uri="{FF2B5EF4-FFF2-40B4-BE49-F238E27FC236}">
                <a16:creationId xmlns:a16="http://schemas.microsoft.com/office/drawing/2014/main" id="{0635ECC6-B7ED-4311-B2AC-7AA487970070}"/>
              </a:ext>
            </a:extLst>
          </p:cNvPr>
          <p:cNvSpPr>
            <a:spLocks noGrp="1"/>
          </p:cNvSpPr>
          <p:nvPr/>
        </p:nvSpPr>
        <p:spPr>
          <a:xfrm>
            <a:off x="8562975" y="2581275"/>
            <a:ext cx="3028950" cy="847725"/>
          </a:xfrm>
          <a:prstGeom prst="rect">
            <a:avLst/>
          </a:prstGeom>
          <a:noFill/>
          <a:ln w="0">
            <a:noFill/>
          </a:ln>
        </p:spPr>
        <p:txBody>
          <a:bodyPr wrap="square" lIns="0" tIns="0" rIns="0" bIns="0" anchor="t">
            <a:noAutofit/>
          </a:bodyPr>
          <a:lstStyle/>
          <a:p>
            <a:pPr algn="l">
              <a:defRPr sz="1950" b="0">
                <a:solidFill>
                  <a:srgbClr val="344E54"/>
                </a:solidFill>
                <a:latin typeface="Nimbus Sans"/>
                <a:ea typeface="Nimbus Sans"/>
                <a:cs typeface="Nimbus Sans"/>
              </a:defRPr>
            </a:pPr>
            <a:r>
              <a:rPr sz="1950" b="0">
                <a:solidFill>
                  <a:srgbClr val="344E54"/>
                </a:solidFill>
                <a:latin typeface="Nimbus Sans"/>
                <a:ea typeface="Nimbus Sans"/>
                <a:cs typeface="Nimbus Sans"/>
              </a:rPr>
              <a:t>total provincial</a:t>
            </a:r>
          </a:p>
          <a:p>
            <a:pPr algn="l">
              <a:defRPr sz="1950" b="0">
                <a:solidFill>
                  <a:srgbClr val="344E54"/>
                </a:solidFill>
                <a:latin typeface="Nimbus Sans"/>
                <a:ea typeface="Nimbus Sans"/>
                <a:cs typeface="Nimbus Sans"/>
              </a:defRPr>
            </a:pPr>
            <a:r>
              <a:rPr sz="1950" b="0">
                <a:solidFill>
                  <a:srgbClr val="344E54"/>
                </a:solidFill>
                <a:latin typeface="Nimbus Sans"/>
                <a:ea typeface="Nimbus Sans"/>
                <a:cs typeface="Nimbus Sans"/>
              </a:rPr>
              <a:t>+18,2% interanual</a:t>
            </a:r>
          </a:p>
        </p:txBody>
      </p:sp>
      <p:sp>
        <p:nvSpPr>
          <p:cNvPr id="9" name="Rectangle 8">
            <a:extLst>
              <a:ext uri="{FF2B5EF4-FFF2-40B4-BE49-F238E27FC236}">
                <a16:creationId xmlns:a16="http://schemas.microsoft.com/office/drawing/2014/main" id="{E2482806-FF50-434D-A915-6027EEF526B4}"/>
              </a:ext>
            </a:extLst>
          </p:cNvPr>
          <p:cNvSpPr>
            <a:spLocks noGrp="1"/>
          </p:cNvSpPr>
          <p:nvPr/>
        </p:nvSpPr>
        <p:spPr>
          <a:xfrm>
            <a:off x="8562975" y="3981450"/>
            <a:ext cx="2981325" cy="381000"/>
          </a:xfrm>
          <a:prstGeom prst="rect">
            <a:avLst/>
          </a:prstGeom>
          <a:noFill/>
          <a:ln w="0">
            <a:noFill/>
          </a:ln>
        </p:spPr>
        <p:txBody>
          <a:bodyPr wrap="square" lIns="0" tIns="0" rIns="0" bIns="0" anchor="t">
            <a:noAutofit/>
          </a:bodyPr>
          <a:lstStyle/>
          <a:p>
            <a:pPr algn="l">
              <a:defRPr sz="2175" b="1">
                <a:solidFill>
                  <a:srgbClr val="163C43"/>
                </a:solidFill>
                <a:latin typeface="Nimbus Sans"/>
                <a:ea typeface="Nimbus Sans"/>
                <a:cs typeface="Nimbus Sans"/>
              </a:defRPr>
            </a:pPr>
            <a:r>
              <a:rPr sz="2175" b="1">
                <a:solidFill>
                  <a:srgbClr val="163C43"/>
                </a:solidFill>
                <a:latin typeface="Nimbus Sans"/>
                <a:ea typeface="Nimbus Sans"/>
                <a:cs typeface="Nimbus Sans"/>
              </a:rPr>
              <a:t>Newsan</a:t>
            </a:r>
          </a:p>
        </p:txBody>
      </p:sp>
      <p:sp>
        <p:nvSpPr>
          <p:cNvPr id="10" name="Rectangle 9">
            <a:extLst>
              <a:ext uri="{FF2B5EF4-FFF2-40B4-BE49-F238E27FC236}">
                <a16:creationId xmlns:a16="http://schemas.microsoft.com/office/drawing/2014/main" id="{3CF8F948-4CEE-4470-A3AC-69033EC04F1F}"/>
              </a:ext>
            </a:extLst>
          </p:cNvPr>
          <p:cNvSpPr>
            <a:spLocks noGrp="1"/>
          </p:cNvSpPr>
          <p:nvPr/>
        </p:nvSpPr>
        <p:spPr>
          <a:xfrm>
            <a:off x="8562975" y="4400550"/>
            <a:ext cx="3048000" cy="1457325"/>
          </a:xfrm>
          <a:prstGeom prst="rect">
            <a:avLst/>
          </a:prstGeom>
          <a:noFill/>
          <a:ln w="0">
            <a:noFill/>
          </a:ln>
        </p:spPr>
        <p:txBody>
          <a:bodyPr wrap="square" lIns="0" tIns="0" rIns="0" bIns="0" anchor="t">
            <a:noAutofit/>
          </a:bodyPr>
          <a:lstStyle/>
          <a:p>
            <a:pPr algn="l">
              <a:defRPr sz="1800" b="0">
                <a:solidFill>
                  <a:srgbClr val="344E54"/>
                </a:solidFill>
                <a:latin typeface="Nimbus Sans"/>
                <a:ea typeface="Nimbus Sans"/>
                <a:cs typeface="Nimbus Sans"/>
              </a:defRPr>
            </a:pPr>
            <a:r>
              <a:rPr sz="1800" b="0">
                <a:solidFill>
                  <a:srgbClr val="344E54"/>
                </a:solidFill>
                <a:latin typeface="Nimbus Sans"/>
                <a:ea typeface="Nimbus Sans"/>
                <a:cs typeface="Nimbus Sans"/>
              </a:rPr>
              <a:t>Exportación de módulos</a:t>
            </a:r>
          </a:p>
          <a:p>
            <a:pPr algn="l">
              <a:defRPr sz="1800" b="0">
                <a:solidFill>
                  <a:srgbClr val="344E54"/>
                </a:solidFill>
                <a:latin typeface="Nimbus Sans"/>
                <a:ea typeface="Nimbus Sans"/>
                <a:cs typeface="Nimbus Sans"/>
              </a:defRPr>
            </a:pPr>
            <a:r>
              <a:rPr sz="1800" b="0">
                <a:solidFill>
                  <a:srgbClr val="344E54"/>
                </a:solidFill>
                <a:latin typeface="Nimbus Sans"/>
                <a:ea typeface="Nimbus Sans"/>
                <a:cs typeface="Nimbus Sans"/>
              </a:rPr>
              <a:t>para motos a Brasil</a:t>
            </a:r>
          </a:p>
          <a:p>
            <a:pPr algn="l">
              <a:defRPr sz="1800" b="0">
                <a:solidFill>
                  <a:srgbClr val="344E54"/>
                </a:solidFill>
                <a:latin typeface="Nimbus Sans"/>
                <a:ea typeface="Nimbus Sans"/>
                <a:cs typeface="Nimbus Sans"/>
              </a:defRPr>
            </a:pPr>
            <a:r>
              <a:rPr sz="1800" b="0">
                <a:solidFill>
                  <a:srgbClr val="344E54"/>
                </a:solidFill>
                <a:latin typeface="Nimbus Sans"/>
                <a:ea typeface="Nimbus Sans"/>
                <a:cs typeface="Nimbus Sans"/>
              </a:rPr>
              <a:t>informada en marzo de 2026.</a:t>
            </a:r>
          </a:p>
          <a:p>
            <a:pPr algn="l">
              <a:defRPr sz="1800" b="0">
                <a:solidFill>
                  <a:srgbClr val="344E54"/>
                </a:solidFill>
                <a:latin typeface="Nimbus Sans"/>
                <a:ea typeface="Nimbus Sans"/>
                <a:cs typeface="Nimbus Sans"/>
              </a:defRPr>
            </a:pPr>
            <a:r>
              <a:rPr sz="1800" b="0">
                <a:solidFill>
                  <a:srgbClr val="344E54"/>
                </a:solidFill>
                <a:latin typeface="Nimbus Sans"/>
                <a:ea typeface="Nimbus Sans"/>
                <a:cs typeface="Nimbus Sans"/>
              </a:rPr>
              <a:t>Volumen no publicado.</a:t>
            </a:r>
          </a:p>
        </p:txBody>
      </p:sp>
      <p:sp>
        <p:nvSpPr>
          <p:cNvPr id="11" name="Rectangle 10">
            <a:extLst>
              <a:ext uri="{FF2B5EF4-FFF2-40B4-BE49-F238E27FC236}">
                <a16:creationId xmlns:a16="http://schemas.microsoft.com/office/drawing/2014/main" id="{DD2D5004-E0E7-452C-9379-A532382201AD}"/>
              </a:ext>
            </a:extLst>
          </p:cNvPr>
          <p:cNvSpPr>
            <a:spLocks noGrp="1"/>
          </p:cNvSpPr>
          <p:nvPr/>
        </p:nvSpPr>
        <p:spPr>
          <a:xfrm>
            <a:off x="533400" y="5934075"/>
            <a:ext cx="11125200" cy="390525"/>
          </a:xfrm>
          <a:prstGeom prst="rect">
            <a:avLst/>
          </a:prstGeom>
          <a:noFill/>
          <a:ln w="0">
            <a:noFill/>
          </a:ln>
        </p:spPr>
        <p:txBody>
          <a:bodyPr wrap="square" lIns="0" tIns="0" rIns="0" bIns="0" anchor="t">
            <a:noAutofit/>
          </a:bodyPr>
          <a:lstStyle/>
          <a:p>
            <a:pPr algn="l">
              <a:defRPr sz="1500" b="0">
                <a:solidFill>
                  <a:srgbClr val="61767C"/>
                </a:solidFill>
                <a:latin typeface="Nimbus Sans"/>
                <a:ea typeface="Nimbus Sans"/>
                <a:cs typeface="Nimbus Sans"/>
              </a:defRPr>
            </a:pPr>
            <a:r>
              <a:rPr sz="1500" b="0">
                <a:solidFill>
                  <a:srgbClr val="61767C"/>
                </a:solidFill>
                <a:latin typeface="Nimbus Sans"/>
                <a:ea typeface="Nimbus Sans"/>
                <a:cs typeface="Nimbus Sans"/>
              </a:rPr>
              <a:t>El Excel no desagrega exportaciones por empresa. Las ventas al continente argentino y la producción total tienen otro alcance.</a:t>
            </a:r>
          </a:p>
        </p:txBody>
      </p:sp>
    </p:spTree>
    <p:extLst>
      <p:ext uri="{BB962C8B-B14F-4D97-AF65-F5344CB8AC3E}">
        <p14:creationId xmlns:p14="http://schemas.microsoft.com/office/powerpoint/2010/main" val="3287524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69C6BD9-ED51-48C7-A7D6-243A2AC257B4}"/>
              </a:ext>
            </a:extLst>
          </p:cNvPr>
          <p:cNvSpPr>
            <a:spLocks noGrp="1"/>
          </p:cNvSpPr>
          <p:nvPr/>
        </p:nvSpPr>
        <p:spPr>
          <a:xfrm>
            <a:off x="533400" y="400050"/>
            <a:ext cx="11125200" cy="714375"/>
          </a:xfrm>
          <a:prstGeom prst="rect">
            <a:avLst/>
          </a:prstGeom>
          <a:noFill/>
          <a:ln w="0">
            <a:noFill/>
          </a:ln>
        </p:spPr>
        <p:txBody>
          <a:bodyPr wrap="square" lIns="0" tIns="0" rIns="0" bIns="0" anchor="t">
            <a:noAutofit/>
          </a:bodyPr>
          <a:lstStyle/>
          <a:p>
            <a:pPr algn="l">
              <a:defRPr sz="3300" b="1">
                <a:solidFill>
                  <a:srgbClr val="163C43"/>
                </a:solidFill>
                <a:latin typeface="Nimbus Sans"/>
                <a:ea typeface="Nimbus Sans"/>
                <a:cs typeface="Nimbus Sans"/>
              </a:defRPr>
            </a:pPr>
            <a:r>
              <a:rPr sz="3300" b="1">
                <a:solidFill>
                  <a:srgbClr val="163C43"/>
                </a:solidFill>
                <a:latin typeface="Nimbus Sans"/>
                <a:ea typeface="Nimbus Sans"/>
                <a:cs typeface="Nimbus Sans"/>
              </a:rPr>
              <a:t>Potencial de diversificación e inversión</a:t>
            </a:r>
          </a:p>
        </p:txBody>
      </p:sp>
      <p:sp>
        <p:nvSpPr>
          <p:cNvPr id="2" name="Rectangle 1">
            <a:extLst>
              <a:ext uri="{FF2B5EF4-FFF2-40B4-BE49-F238E27FC236}">
                <a16:creationId xmlns:a16="http://schemas.microsoft.com/office/drawing/2014/main" id="{007C372A-2960-47CF-B979-3E1C79D935E9}"/>
              </a:ext>
            </a:extLst>
          </p:cNvPr>
          <p:cNvSpPr>
            <a:spLocks noGrp="1"/>
          </p:cNvSpPr>
          <p:nvPr/>
        </p:nvSpPr>
        <p:spPr>
          <a:xfrm>
            <a:off x="533400" y="6353175"/>
            <a:ext cx="10715625" cy="361950"/>
          </a:xfrm>
          <a:prstGeom prst="rect">
            <a:avLst/>
          </a:prstGeom>
          <a:noFill/>
          <a:ln w="0">
            <a:noFill/>
          </a:ln>
        </p:spPr>
        <p:txBody>
          <a:bodyPr wrap="square" lIns="0" tIns="0" rIns="0" bIns="0" anchor="t">
            <a:noAutofit/>
          </a:bodyPr>
          <a:lstStyle/>
          <a:p>
            <a:pPr algn="l">
              <a:defRPr sz="1050" b="0">
                <a:solidFill>
                  <a:srgbClr val="61767C"/>
                </a:solidFill>
                <a:latin typeface="Nimbus Sans"/>
                <a:ea typeface="Nimbus Sans"/>
                <a:cs typeface="Nimbus Sans"/>
              </a:defRPr>
            </a:pPr>
            <a:r>
              <a:rPr sz="1050" b="0">
                <a:solidFill>
                  <a:srgbClr val="61767C"/>
                </a:solidFill>
                <a:latin typeface="Nimbus Sans"/>
                <a:ea typeface="Nimbus Sans"/>
                <a:cs typeface="Nimbus Sans"/>
              </a:rPr>
              <a:t>Análisis conceptual basado en productos registrados, información corporativa y el proceso productivo de módulos para vehículos.</a:t>
            </a:r>
          </a:p>
        </p:txBody>
      </p:sp>
      <p:sp>
        <p:nvSpPr>
          <p:cNvPr id="3" name="Rectangle 2">
            <a:extLst>
              <a:ext uri="{FF2B5EF4-FFF2-40B4-BE49-F238E27FC236}">
                <a16:creationId xmlns:a16="http://schemas.microsoft.com/office/drawing/2014/main" id="{38F1D2E9-F0CB-426C-B5DB-D7CABD3EACBA}"/>
              </a:ext>
            </a:extLst>
          </p:cNvPr>
          <p:cNvSpPr>
            <a:spLocks noGrp="1"/>
          </p:cNvSpPr>
          <p:nvPr/>
        </p:nvSpPr>
        <p:spPr>
          <a:xfrm>
            <a:off x="11334750" y="6381750"/>
            <a:ext cx="323850" cy="209550"/>
          </a:xfrm>
          <a:prstGeom prst="rect">
            <a:avLst/>
          </a:prstGeom>
          <a:noFill/>
          <a:ln w="0">
            <a:noFill/>
          </a:ln>
        </p:spPr>
        <p:txBody>
          <a:bodyPr wrap="square" lIns="0" tIns="0" rIns="0" bIns="0" anchor="t">
            <a:noAutofit/>
          </a:bodyPr>
          <a:lstStyle/>
          <a:p>
            <a:pPr algn="r">
              <a:defRPr sz="1050" b="0">
                <a:solidFill>
                  <a:srgbClr val="61767C"/>
                </a:solidFill>
                <a:latin typeface="Nimbus Sans"/>
                <a:ea typeface="Nimbus Sans"/>
                <a:cs typeface="Nimbus Sans"/>
              </a:defRPr>
            </a:pPr>
            <a:r>
              <a:rPr sz="1050" b="0">
                <a:solidFill>
                  <a:srgbClr val="61767C"/>
                </a:solidFill>
                <a:latin typeface="Nimbus Sans"/>
                <a:ea typeface="Nimbus Sans"/>
                <a:cs typeface="Nimbus Sans"/>
              </a:rPr>
              <a:t>12</a:t>
            </a:r>
          </a:p>
        </p:txBody>
      </p:sp>
      <p:sp>
        <p:nvSpPr>
          <p:cNvPr id="4" name="Rectangle 3">
            <a:extLst>
              <a:ext uri="{FF2B5EF4-FFF2-40B4-BE49-F238E27FC236}">
                <a16:creationId xmlns:a16="http://schemas.microsoft.com/office/drawing/2014/main" id="{EDF81ED8-0178-4976-9FC8-7676A7F8A2C4}"/>
              </a:ext>
            </a:extLst>
          </p:cNvPr>
          <p:cNvSpPr>
            <a:spLocks noGrp="1"/>
          </p:cNvSpPr>
          <p:nvPr/>
        </p:nvSpPr>
        <p:spPr>
          <a:xfrm>
            <a:off x="533400" y="1076325"/>
            <a:ext cx="11125200" cy="438150"/>
          </a:xfrm>
          <a:prstGeom prst="rect">
            <a:avLst/>
          </a:prstGeom>
          <a:noFill/>
          <a:ln w="0">
            <a:noFill/>
          </a:ln>
        </p:spPr>
        <p:txBody>
          <a:bodyPr wrap="square" lIns="0" tIns="0" rIns="0" bIns="0" anchor="t">
            <a:noAutofit/>
          </a:bodyPr>
          <a:lstStyle/>
          <a:p>
            <a:pPr algn="l">
              <a:defRPr sz="1800" b="0">
                <a:solidFill>
                  <a:srgbClr val="61767C"/>
                </a:solidFill>
                <a:latin typeface="Nimbus Sans"/>
                <a:ea typeface="Nimbus Sans"/>
                <a:cs typeface="Nimbus Sans"/>
              </a:defRPr>
            </a:pPr>
            <a:r>
              <a:rPr sz="1800" b="0">
                <a:solidFill>
                  <a:srgbClr val="61767C"/>
                </a:solidFill>
                <a:latin typeface="Nimbus Sans"/>
                <a:ea typeface="Nimbus Sans"/>
                <a:cs typeface="Nimbus Sans"/>
              </a:rPr>
              <a:t>Componentes y subsistemas que pueden aprovechar experiencia industrial existente</a:t>
            </a:r>
          </a:p>
        </p:txBody>
      </p:sp>
      <p:graphicFrame>
        <p:nvGraphicFramePr>
          <p:cNvPr id="11" name="Table 10"/>
          <p:cNvGraphicFramePr/>
          <p:nvPr/>
        </p:nvGraphicFramePr>
        <p:xfrm>
          <a:off x="533400" y="1724025"/>
          <a:ext cx="11125200" cy="4181475"/>
        </p:xfrm>
        <a:graphic>
          <a:graphicData uri="http://schemas.openxmlformats.org/drawingml/2006/table">
            <a:tbl>
              <a:tblPr firstRow="1"/>
              <a:tblGrid>
                <a:gridCol w="2933700">
                  <a:extLst>
                    <a:ext uri="{9D8B030D-6E8A-4147-A177-3AD203B41FA5}">
                      <a16:colId xmlns:a16="http://schemas.microsoft.com/office/drawing/2014/main" val="20000"/>
                    </a:ext>
                  </a:extLst>
                </a:gridCol>
                <a:gridCol w="3952875">
                  <a:extLst>
                    <a:ext uri="{9D8B030D-6E8A-4147-A177-3AD203B41FA5}">
                      <a16:colId xmlns:a16="http://schemas.microsoft.com/office/drawing/2014/main" val="20001"/>
                    </a:ext>
                  </a:extLst>
                </a:gridCol>
                <a:gridCol w="4238625">
                  <a:extLst>
                    <a:ext uri="{9D8B030D-6E8A-4147-A177-3AD203B41FA5}">
                      <a16:colId xmlns:a16="http://schemas.microsoft.com/office/drawing/2014/main" val="20002"/>
                    </a:ext>
                  </a:extLst>
                </a:gridCol>
              </a:tblGrid>
              <a:tr h="485775">
                <a:tc>
                  <a:txBody>
                    <a:bodyPr/>
                    <a:lstStyle/>
                    <a:p>
                      <a:pPr algn="l"/>
                      <a:r>
                        <a:rPr sz="1800" b="1">
                          <a:solidFill>
                            <a:srgbClr val="FFFFFF"/>
                          </a:solidFill>
                          <a:latin typeface="Nimbus Sans"/>
                          <a:ea typeface="Nimbus Sans"/>
                          <a:cs typeface="Nimbus Sans"/>
                        </a:rPr>
                        <a:t>Base industrial</a:t>
                      </a:r>
                    </a:p>
                  </a:txBody>
                  <a:tcPr anchor="ctr">
                    <a:solidFill>
                      <a:srgbClr val="163C43"/>
                    </a:solidFill>
                  </a:tcPr>
                </a:tc>
                <a:tc>
                  <a:txBody>
                    <a:bodyPr/>
                    <a:lstStyle/>
                    <a:p>
                      <a:pPr algn="l"/>
                      <a:r>
                        <a:rPr sz="1800" b="1">
                          <a:solidFill>
                            <a:srgbClr val="FFFFFF"/>
                          </a:solidFill>
                          <a:latin typeface="Nimbus Sans"/>
                          <a:ea typeface="Nimbus Sans"/>
                          <a:cs typeface="Nimbus Sans"/>
                        </a:rPr>
                        <a:t>Oportunidad a desarrollar</a:t>
                      </a:r>
                    </a:p>
                  </a:txBody>
                  <a:tcPr anchor="ctr">
                    <a:solidFill>
                      <a:srgbClr val="163C43"/>
                    </a:solidFill>
                  </a:tcPr>
                </a:tc>
                <a:tc>
                  <a:txBody>
                    <a:bodyPr/>
                    <a:lstStyle/>
                    <a:p>
                      <a:pPr algn="l"/>
                      <a:r>
                        <a:rPr sz="1800" b="1">
                          <a:solidFill>
                            <a:srgbClr val="FFFFFF"/>
                          </a:solidFill>
                          <a:latin typeface="Nimbus Sans"/>
                          <a:ea typeface="Nimbus Sans"/>
                          <a:cs typeface="Nimbus Sans"/>
                        </a:rPr>
                        <a:t>Requisitos del nuevo proyecto</a:t>
                      </a:r>
                    </a:p>
                  </a:txBody>
                  <a:tcPr anchor="ctr">
                    <a:solidFill>
                      <a:srgbClr val="163C43"/>
                    </a:solidFill>
                  </a:tcPr>
                </a:tc>
                <a:extLst>
                  <a:ext uri="{0D108BD9-81ED-4DB2-BD59-A6C34878D82A}">
                    <a16:rowId xmlns:a16="http://schemas.microsoft.com/office/drawing/2014/main" val="10000"/>
                  </a:ext>
                </a:extLst>
              </a:tr>
              <a:tr h="923925">
                <a:tc>
                  <a:txBody>
                    <a:bodyPr/>
                    <a:lstStyle/>
                    <a:p>
                      <a:pPr algn="l"/>
                      <a:r>
                        <a:rPr sz="1800" b="0">
                          <a:solidFill>
                            <a:srgbClr val="344E54"/>
                          </a:solidFill>
                          <a:latin typeface="Nimbus Sans"/>
                          <a:ea typeface="Nimbus Sans"/>
                          <a:cs typeface="Nimbus Sans"/>
                        </a:rPr>
                        <a:t>Módulos de control</a:t>
                      </a:r>
                    </a:p>
                    <a:p>
                      <a:pPr algn="l"/>
                      <a:r>
                        <a:rPr sz="1800" b="0">
                          <a:solidFill>
                            <a:srgbClr val="344E54"/>
                          </a:solidFill>
                          <a:latin typeface="Nimbus Sans"/>
                          <a:ea typeface="Nimbus Sans"/>
                          <a:cs typeface="Nimbus Sans"/>
                        </a:rPr>
                        <a:t>y electrónica de consumo</a:t>
                      </a:r>
                    </a:p>
                  </a:txBody>
                  <a:tcPr anchor="ctr">
                    <a:solidFill>
                      <a:srgbClr val="F0F5F5"/>
                    </a:solidFill>
                  </a:tcPr>
                </a:tc>
                <a:tc>
                  <a:txBody>
                    <a:bodyPr/>
                    <a:lstStyle/>
                    <a:p>
                      <a:pPr algn="l"/>
                      <a:r>
                        <a:rPr sz="1800" b="0">
                          <a:solidFill>
                            <a:srgbClr val="344E54"/>
                          </a:solidFill>
                          <a:latin typeface="Nimbus Sans"/>
                          <a:ea typeface="Nimbus Sans"/>
                          <a:cs typeface="Nimbus Sans"/>
                        </a:rPr>
                        <a:t>Controladores para movilidad,</a:t>
                      </a:r>
                    </a:p>
                    <a:p>
                      <a:pPr algn="l"/>
                      <a:r>
                        <a:rPr sz="1800" b="0">
                          <a:solidFill>
                            <a:srgbClr val="344E54"/>
                          </a:solidFill>
                          <a:latin typeface="Nimbus Sans"/>
                          <a:ea typeface="Nimbus Sans"/>
                          <a:cs typeface="Nimbus Sans"/>
                        </a:rPr>
                        <a:t>agroindustria y automatización</a:t>
                      </a:r>
                    </a:p>
                  </a:txBody>
                  <a:tcPr anchor="ctr">
                    <a:solidFill>
                      <a:srgbClr val="F0F5F5"/>
                    </a:solidFill>
                  </a:tcPr>
                </a:tc>
                <a:tc>
                  <a:txBody>
                    <a:bodyPr/>
                    <a:lstStyle/>
                    <a:p>
                      <a:pPr algn="l"/>
                      <a:r>
                        <a:rPr sz="1800" b="0">
                          <a:solidFill>
                            <a:srgbClr val="344E54"/>
                          </a:solidFill>
                          <a:latin typeface="Nimbus Sans"/>
                          <a:ea typeface="Nimbus Sans"/>
                          <a:cs typeface="Nimbus Sans"/>
                        </a:rPr>
                        <a:t>Diseño, ensayos y homologación</a:t>
                      </a:r>
                    </a:p>
                    <a:p>
                      <a:pPr algn="l"/>
                      <a:r>
                        <a:rPr sz="1800" b="0">
                          <a:solidFill>
                            <a:srgbClr val="344E54"/>
                          </a:solidFill>
                          <a:latin typeface="Nimbus Sans"/>
                          <a:ea typeface="Nimbus Sans"/>
                          <a:cs typeface="Nimbus Sans"/>
                        </a:rPr>
                        <a:t>según aplicación</a:t>
                      </a:r>
                    </a:p>
                  </a:txBody>
                  <a:tcPr anchor="ctr">
                    <a:solidFill>
                      <a:srgbClr val="F0F5F5"/>
                    </a:solidFill>
                  </a:tcPr>
                </a:tc>
                <a:extLst>
                  <a:ext uri="{0D108BD9-81ED-4DB2-BD59-A6C34878D82A}">
                    <a16:rowId xmlns:a16="http://schemas.microsoft.com/office/drawing/2014/main" val="10001"/>
                  </a:ext>
                </a:extLst>
              </a:tr>
              <a:tr h="923925">
                <a:tc>
                  <a:txBody>
                    <a:bodyPr/>
                    <a:lstStyle/>
                    <a:p>
                      <a:pPr algn="l"/>
                      <a:r>
                        <a:rPr sz="1800" b="0">
                          <a:solidFill>
                            <a:srgbClr val="344E54"/>
                          </a:solidFill>
                          <a:latin typeface="Nimbus Sans"/>
                          <a:ea typeface="Nimbus Sans"/>
                          <a:cs typeface="Nimbus Sans"/>
                        </a:rPr>
                        <a:t>Autorradios y multimedia</a:t>
                      </a:r>
                    </a:p>
                  </a:txBody>
                  <a:tcPr anchor="ctr">
                    <a:solidFill>
                      <a:srgbClr val="FFFFFF"/>
                    </a:solidFill>
                  </a:tcPr>
                </a:tc>
                <a:tc>
                  <a:txBody>
                    <a:bodyPr/>
                    <a:lstStyle/>
                    <a:p>
                      <a:pPr algn="l"/>
                      <a:r>
                        <a:rPr sz="1800" b="0">
                          <a:solidFill>
                            <a:srgbClr val="344E54"/>
                          </a:solidFill>
                          <a:latin typeface="Nimbus Sans"/>
                          <a:ea typeface="Nimbus Sans"/>
                          <a:cs typeface="Nimbus Sans"/>
                        </a:rPr>
                        <a:t>Infotainment e interfaces</a:t>
                      </a:r>
                    </a:p>
                    <a:p>
                      <a:pPr algn="l"/>
                      <a:r>
                        <a:rPr sz="1800" b="0">
                          <a:solidFill>
                            <a:srgbClr val="344E54"/>
                          </a:solidFill>
                          <a:latin typeface="Nimbus Sans"/>
                          <a:ea typeface="Nimbus Sans"/>
                          <a:cs typeface="Nimbus Sans"/>
                        </a:rPr>
                        <a:t>de información y control</a:t>
                      </a:r>
                    </a:p>
                  </a:txBody>
                  <a:tcPr anchor="ctr">
                    <a:solidFill>
                      <a:srgbClr val="FFFFFF"/>
                    </a:solidFill>
                  </a:tcPr>
                </a:tc>
                <a:tc>
                  <a:txBody>
                    <a:bodyPr/>
                    <a:lstStyle/>
                    <a:p>
                      <a:pPr algn="l"/>
                      <a:r>
                        <a:rPr sz="1800" b="0">
                          <a:solidFill>
                            <a:srgbClr val="344E54"/>
                          </a:solidFill>
                          <a:latin typeface="Nimbus Sans"/>
                          <a:ea typeface="Nimbus Sans"/>
                          <a:cs typeface="Nimbus Sans"/>
                        </a:rPr>
                        <a:t>Acuerdo con proveedor tecnológico</a:t>
                      </a:r>
                    </a:p>
                    <a:p>
                      <a:pPr algn="l"/>
                      <a:r>
                        <a:rPr sz="1800" b="0">
                          <a:solidFill>
                            <a:srgbClr val="344E54"/>
                          </a:solidFill>
                          <a:latin typeface="Nimbus Sans"/>
                          <a:ea typeface="Nimbus Sans"/>
                          <a:cs typeface="Nimbus Sans"/>
                        </a:rPr>
                        <a:t>y validación con el cliente</a:t>
                      </a:r>
                    </a:p>
                  </a:txBody>
                  <a:tcPr anchor="ctr">
                    <a:solidFill>
                      <a:srgbClr val="FFFFFF"/>
                    </a:solidFill>
                  </a:tcPr>
                </a:tc>
                <a:extLst>
                  <a:ext uri="{0D108BD9-81ED-4DB2-BD59-A6C34878D82A}">
                    <a16:rowId xmlns:a16="http://schemas.microsoft.com/office/drawing/2014/main" val="10002"/>
                  </a:ext>
                </a:extLst>
              </a:tr>
              <a:tr h="923925">
                <a:tc>
                  <a:txBody>
                    <a:bodyPr/>
                    <a:lstStyle/>
                    <a:p>
                      <a:pPr algn="l"/>
                      <a:r>
                        <a:rPr sz="1800" b="0">
                          <a:solidFill>
                            <a:srgbClr val="344E54"/>
                          </a:solidFill>
                          <a:latin typeface="Nimbus Sans"/>
                          <a:ea typeface="Nimbus Sans"/>
                          <a:cs typeface="Nimbus Sans"/>
                        </a:rPr>
                        <a:t>Climatización automotriz</a:t>
                      </a:r>
                    </a:p>
                  </a:txBody>
                  <a:tcPr anchor="ctr">
                    <a:solidFill>
                      <a:srgbClr val="F0F5F5"/>
                    </a:solidFill>
                  </a:tcPr>
                </a:tc>
                <a:tc>
                  <a:txBody>
                    <a:bodyPr/>
                    <a:lstStyle/>
                    <a:p>
                      <a:pPr algn="l"/>
                      <a:r>
                        <a:rPr sz="1800" b="0">
                          <a:solidFill>
                            <a:srgbClr val="344E54"/>
                          </a:solidFill>
                          <a:latin typeface="Nimbus Sans"/>
                          <a:ea typeface="Nimbus Sans"/>
                          <a:cs typeface="Nimbus Sans"/>
                        </a:rPr>
                        <a:t>Subsistemas de gestión térmica</a:t>
                      </a:r>
                    </a:p>
                    <a:p>
                      <a:pPr algn="l"/>
                      <a:r>
                        <a:rPr sz="1800" b="0">
                          <a:solidFill>
                            <a:srgbClr val="344E54"/>
                          </a:solidFill>
                          <a:latin typeface="Nimbus Sans"/>
                          <a:ea typeface="Nimbus Sans"/>
                          <a:cs typeface="Nimbus Sans"/>
                        </a:rPr>
                        <a:t>para vehículos</a:t>
                      </a:r>
                    </a:p>
                  </a:txBody>
                  <a:tcPr anchor="ctr">
                    <a:solidFill>
                      <a:srgbClr val="F0F5F5"/>
                    </a:solidFill>
                  </a:tcPr>
                </a:tc>
                <a:tc>
                  <a:txBody>
                    <a:bodyPr/>
                    <a:lstStyle/>
                    <a:p>
                      <a:pPr algn="l"/>
                      <a:r>
                        <a:rPr sz="1800" b="0">
                          <a:solidFill>
                            <a:srgbClr val="344E54"/>
                          </a:solidFill>
                          <a:latin typeface="Nimbus Sans"/>
                          <a:ea typeface="Nimbus Sans"/>
                          <a:cs typeface="Nimbus Sans"/>
                        </a:rPr>
                        <a:t>Herramental y ensayos específicos</a:t>
                      </a:r>
                    </a:p>
                    <a:p>
                      <a:pPr algn="l"/>
                      <a:r>
                        <a:rPr sz="1800" b="0">
                          <a:solidFill>
                            <a:srgbClr val="344E54"/>
                          </a:solidFill>
                          <a:latin typeface="Nimbus Sans"/>
                          <a:ea typeface="Nimbus Sans"/>
                          <a:cs typeface="Nimbus Sans"/>
                        </a:rPr>
                        <a:t>para cada plataforma</a:t>
                      </a:r>
                    </a:p>
                  </a:txBody>
                  <a:tcPr anchor="ctr">
                    <a:solidFill>
                      <a:srgbClr val="F0F5F5"/>
                    </a:solidFill>
                  </a:tcPr>
                </a:tc>
                <a:extLst>
                  <a:ext uri="{0D108BD9-81ED-4DB2-BD59-A6C34878D82A}">
                    <a16:rowId xmlns:a16="http://schemas.microsoft.com/office/drawing/2014/main" val="10003"/>
                  </a:ext>
                </a:extLst>
              </a:tr>
              <a:tr h="923925">
                <a:tc>
                  <a:txBody>
                    <a:bodyPr/>
                    <a:lstStyle/>
                    <a:p>
                      <a:pPr algn="l"/>
                      <a:r>
                        <a:rPr sz="1800" b="0">
                          <a:solidFill>
                            <a:srgbClr val="344E54"/>
                          </a:solidFill>
                          <a:latin typeface="Nimbus Sans"/>
                          <a:ea typeface="Nimbus Sans"/>
                          <a:cs typeface="Nimbus Sans"/>
                        </a:rPr>
                        <a:t>Plásticos y ensamble</a:t>
                      </a:r>
                    </a:p>
                  </a:txBody>
                  <a:tcPr anchor="ctr">
                    <a:solidFill>
                      <a:srgbClr val="FFFFFF"/>
                    </a:solidFill>
                  </a:tcPr>
                </a:tc>
                <a:tc>
                  <a:txBody>
                    <a:bodyPr/>
                    <a:lstStyle/>
                    <a:p>
                      <a:pPr algn="l"/>
                      <a:r>
                        <a:rPr sz="1800" b="0">
                          <a:solidFill>
                            <a:srgbClr val="344E54"/>
                          </a:solidFill>
                          <a:latin typeface="Nimbus Sans"/>
                          <a:ea typeface="Nimbus Sans"/>
                          <a:cs typeface="Nimbus Sans"/>
                        </a:rPr>
                        <a:t>Gabinetes, piezas técnicas</a:t>
                      </a:r>
                    </a:p>
                    <a:p>
                      <a:pPr algn="l"/>
                      <a:r>
                        <a:rPr sz="1800" b="0">
                          <a:solidFill>
                            <a:srgbClr val="344E54"/>
                          </a:solidFill>
                          <a:latin typeface="Nimbus Sans"/>
                          <a:ea typeface="Nimbus Sans"/>
                          <a:cs typeface="Nimbus Sans"/>
                        </a:rPr>
                        <a:t>y conjuntos integrados</a:t>
                      </a:r>
                    </a:p>
                  </a:txBody>
                  <a:tcPr anchor="ctr">
                    <a:solidFill>
                      <a:srgbClr val="FFFFFF"/>
                    </a:solidFill>
                  </a:tcPr>
                </a:tc>
                <a:tc>
                  <a:txBody>
                    <a:bodyPr/>
                    <a:lstStyle/>
                    <a:p>
                      <a:pPr algn="l"/>
                      <a:r>
                        <a:rPr sz="1800" b="0">
                          <a:solidFill>
                            <a:srgbClr val="344E54"/>
                          </a:solidFill>
                          <a:latin typeface="Nimbus Sans"/>
                          <a:ea typeface="Nimbus Sans"/>
                          <a:cs typeface="Nimbus Sans"/>
                        </a:rPr>
                        <a:t>Moldes y materiales adecuados</a:t>
                      </a:r>
                    </a:p>
                    <a:p>
                      <a:pPr algn="l"/>
                      <a:r>
                        <a:rPr sz="1800" b="0">
                          <a:solidFill>
                            <a:srgbClr val="344E54"/>
                          </a:solidFill>
                          <a:latin typeface="Nimbus Sans"/>
                          <a:ea typeface="Nimbus Sans"/>
                          <a:cs typeface="Nimbus Sans"/>
                        </a:rPr>
                        <a:t>a las exigencias de uso</a:t>
                      </a:r>
                    </a:p>
                  </a:txBody>
                  <a:tcPr anchor="ctr">
                    <a:solidFill>
                      <a:srgbClr val="FFFFFF"/>
                    </a:solidFill>
                  </a:tcPr>
                </a:tc>
                <a:extLst>
                  <a:ext uri="{0D108BD9-81ED-4DB2-BD59-A6C34878D82A}">
                    <a16:rowId xmlns:a16="http://schemas.microsoft.com/office/drawing/2014/main" val="10004"/>
                  </a:ext>
                </a:extLst>
              </a:tr>
            </a:tbl>
          </a:graphicData>
        </a:graphic>
      </p:graphicFrame>
      <p:sp>
        <p:nvSpPr>
          <p:cNvPr id="6" name="Rectangle 5">
            <a:extLst>
              <a:ext uri="{FF2B5EF4-FFF2-40B4-BE49-F238E27FC236}">
                <a16:creationId xmlns:a16="http://schemas.microsoft.com/office/drawing/2014/main" id="{8D4CBBF2-A583-4F28-B28E-717184C5D7DA}"/>
              </a:ext>
            </a:extLst>
          </p:cNvPr>
          <p:cNvSpPr>
            <a:spLocks noGrp="1"/>
          </p:cNvSpPr>
          <p:nvPr/>
        </p:nvSpPr>
        <p:spPr>
          <a:xfrm>
            <a:off x="533400" y="5981700"/>
            <a:ext cx="11125200" cy="314325"/>
          </a:xfrm>
          <a:prstGeom prst="rect">
            <a:avLst/>
          </a:prstGeom>
          <a:noFill/>
          <a:ln w="0">
            <a:noFill/>
          </a:ln>
        </p:spPr>
        <p:txBody>
          <a:bodyPr wrap="square" lIns="0" tIns="0" rIns="0" bIns="0" anchor="t">
            <a:noAutofit/>
          </a:bodyPr>
          <a:lstStyle/>
          <a:p>
            <a:pPr algn="l">
              <a:defRPr sz="1650" b="1">
                <a:solidFill>
                  <a:srgbClr val="163C43"/>
                </a:solidFill>
                <a:latin typeface="Nimbus Sans"/>
                <a:ea typeface="Nimbus Sans"/>
                <a:cs typeface="Nimbus Sans"/>
              </a:defRPr>
            </a:pPr>
            <a:r>
              <a:rPr sz="1650" b="1">
                <a:solidFill>
                  <a:srgbClr val="163C43"/>
                </a:solidFill>
                <a:latin typeface="Nimbus Sans"/>
                <a:ea typeface="Nimbus Sans"/>
                <a:cs typeface="Nimbus Sans"/>
              </a:rPr>
              <a:t>OEM / ODM / JDM: fabricación según especificación, diseño del proveedor o desarrollo conjunto.</a:t>
            </a:r>
          </a:p>
        </p:txBody>
      </p:sp>
    </p:spTree>
    <p:extLst>
      <p:ext uri="{BB962C8B-B14F-4D97-AF65-F5344CB8AC3E}">
        <p14:creationId xmlns:p14="http://schemas.microsoft.com/office/powerpoint/2010/main" val="10376571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41A4BC1-EA0F-4798-A60F-D95F33BE222D}"/>
              </a:ext>
            </a:extLst>
          </p:cNvPr>
          <p:cNvSpPr>
            <a:spLocks noGrp="1"/>
          </p:cNvSpPr>
          <p:nvPr/>
        </p:nvSpPr>
        <p:spPr>
          <a:xfrm>
            <a:off x="533400" y="400050"/>
            <a:ext cx="11125200" cy="714375"/>
          </a:xfrm>
          <a:prstGeom prst="rect">
            <a:avLst/>
          </a:prstGeom>
          <a:noFill/>
          <a:ln w="0">
            <a:noFill/>
          </a:ln>
        </p:spPr>
        <p:txBody>
          <a:bodyPr wrap="square" lIns="0" tIns="0" rIns="0" bIns="0" anchor="t">
            <a:noAutofit/>
          </a:bodyPr>
          <a:lstStyle/>
          <a:p>
            <a:pPr algn="l">
              <a:defRPr sz="3300" b="1">
                <a:solidFill>
                  <a:srgbClr val="163C43"/>
                </a:solidFill>
                <a:latin typeface="Nimbus Sans"/>
                <a:ea typeface="Nimbus Sans"/>
                <a:cs typeface="Nimbus Sans"/>
              </a:defRPr>
            </a:pPr>
            <a:r>
              <a:rPr sz="3300" b="1">
                <a:solidFill>
                  <a:srgbClr val="163C43"/>
                </a:solidFill>
                <a:latin typeface="Nimbus Sans"/>
                <a:ea typeface="Nimbus Sans"/>
                <a:cs typeface="Nimbus Sans"/>
              </a:rPr>
              <a:t>Beneficios del subrégimen de promoción industrial</a:t>
            </a:r>
          </a:p>
        </p:txBody>
      </p:sp>
      <p:sp>
        <p:nvSpPr>
          <p:cNvPr id="2" name="Rectangle 1">
            <a:extLst>
              <a:ext uri="{FF2B5EF4-FFF2-40B4-BE49-F238E27FC236}">
                <a16:creationId xmlns:a16="http://schemas.microsoft.com/office/drawing/2014/main" id="{B000A0D0-8C19-46DF-8341-B3E40D68A547}"/>
              </a:ext>
            </a:extLst>
          </p:cNvPr>
          <p:cNvSpPr>
            <a:spLocks noGrp="1"/>
          </p:cNvSpPr>
          <p:nvPr/>
        </p:nvSpPr>
        <p:spPr>
          <a:xfrm>
            <a:off x="533400" y="6353175"/>
            <a:ext cx="10715625" cy="361950"/>
          </a:xfrm>
          <a:prstGeom prst="rect">
            <a:avLst/>
          </a:prstGeom>
          <a:noFill/>
          <a:ln w="0">
            <a:noFill/>
          </a:ln>
        </p:spPr>
        <p:txBody>
          <a:bodyPr wrap="square" lIns="0" tIns="0" rIns="0" bIns="0" anchor="t">
            <a:noAutofit/>
          </a:bodyPr>
          <a:lstStyle/>
          <a:p>
            <a:pPr algn="l">
              <a:defRPr sz="1050" b="0">
                <a:solidFill>
                  <a:srgbClr val="61767C"/>
                </a:solidFill>
                <a:latin typeface="Nimbus Sans"/>
                <a:ea typeface="Nimbus Sans"/>
                <a:cs typeface="Nimbus Sans"/>
              </a:defRPr>
            </a:pPr>
            <a:r>
              <a:rPr sz="1050" b="0">
                <a:solidFill>
                  <a:srgbClr val="61767C"/>
                </a:solidFill>
                <a:latin typeface="Nimbus Sans"/>
                <a:ea typeface="Nimbus Sans"/>
                <a:cs typeface="Nimbus Sans"/>
              </a:rPr>
              <a:t>Fuentes: Ley 19.640 y Decreto 727/2021 actualizado. El beneficio concreto depende del producto, proyecto y operación.</a:t>
            </a:r>
          </a:p>
        </p:txBody>
      </p:sp>
      <p:sp>
        <p:nvSpPr>
          <p:cNvPr id="3" name="Rectangle 2">
            <a:extLst>
              <a:ext uri="{FF2B5EF4-FFF2-40B4-BE49-F238E27FC236}">
                <a16:creationId xmlns:a16="http://schemas.microsoft.com/office/drawing/2014/main" id="{FDE5780E-3777-494F-96C6-57C87BED11AF}"/>
              </a:ext>
            </a:extLst>
          </p:cNvPr>
          <p:cNvSpPr>
            <a:spLocks noGrp="1"/>
          </p:cNvSpPr>
          <p:nvPr/>
        </p:nvSpPr>
        <p:spPr>
          <a:xfrm>
            <a:off x="11334750" y="6381750"/>
            <a:ext cx="323850" cy="209550"/>
          </a:xfrm>
          <a:prstGeom prst="rect">
            <a:avLst/>
          </a:prstGeom>
          <a:noFill/>
          <a:ln w="0">
            <a:noFill/>
          </a:ln>
        </p:spPr>
        <p:txBody>
          <a:bodyPr wrap="square" lIns="0" tIns="0" rIns="0" bIns="0" anchor="t">
            <a:noAutofit/>
          </a:bodyPr>
          <a:lstStyle/>
          <a:p>
            <a:pPr algn="r">
              <a:defRPr sz="1050" b="0">
                <a:solidFill>
                  <a:srgbClr val="61767C"/>
                </a:solidFill>
                <a:latin typeface="Nimbus Sans"/>
                <a:ea typeface="Nimbus Sans"/>
                <a:cs typeface="Nimbus Sans"/>
              </a:defRPr>
            </a:pPr>
            <a:r>
              <a:rPr sz="1050" b="0">
                <a:solidFill>
                  <a:srgbClr val="61767C"/>
                </a:solidFill>
                <a:latin typeface="Nimbus Sans"/>
                <a:ea typeface="Nimbus Sans"/>
                <a:cs typeface="Nimbus Sans"/>
              </a:rPr>
              <a:t>13</a:t>
            </a:r>
          </a:p>
        </p:txBody>
      </p:sp>
      <p:sp>
        <p:nvSpPr>
          <p:cNvPr id="4" name="Rectangle 3">
            <a:extLst>
              <a:ext uri="{FF2B5EF4-FFF2-40B4-BE49-F238E27FC236}">
                <a16:creationId xmlns:a16="http://schemas.microsoft.com/office/drawing/2014/main" id="{326DD265-C364-47C2-9DAC-48E6F2B67650}"/>
              </a:ext>
            </a:extLst>
          </p:cNvPr>
          <p:cNvSpPr>
            <a:spLocks noGrp="1"/>
          </p:cNvSpPr>
          <p:nvPr/>
        </p:nvSpPr>
        <p:spPr>
          <a:xfrm>
            <a:off x="533400" y="1076325"/>
            <a:ext cx="11125200" cy="438150"/>
          </a:xfrm>
          <a:prstGeom prst="rect">
            <a:avLst/>
          </a:prstGeom>
          <a:noFill/>
          <a:ln w="0">
            <a:noFill/>
          </a:ln>
        </p:spPr>
        <p:txBody>
          <a:bodyPr wrap="square" lIns="0" tIns="0" rIns="0" bIns="0" anchor="t">
            <a:noAutofit/>
          </a:bodyPr>
          <a:lstStyle/>
          <a:p>
            <a:pPr algn="l">
              <a:defRPr sz="1800" b="0">
                <a:solidFill>
                  <a:srgbClr val="61767C"/>
                </a:solidFill>
                <a:latin typeface="Nimbus Sans"/>
                <a:ea typeface="Nimbus Sans"/>
                <a:cs typeface="Nimbus Sans"/>
              </a:defRPr>
            </a:pPr>
            <a:r>
              <a:rPr sz="1800" b="0">
                <a:solidFill>
                  <a:srgbClr val="61767C"/>
                </a:solidFill>
                <a:latin typeface="Nimbus Sans"/>
                <a:ea typeface="Nimbus Sans"/>
                <a:cs typeface="Nimbus Sans"/>
              </a:rPr>
              <a:t>Un marco fiscal y aduanero para sostener actividad industrial en la Isla Grande</a:t>
            </a:r>
          </a:p>
        </p:txBody>
      </p:sp>
      <p:sp>
        <p:nvSpPr>
          <p:cNvPr id="5" name="Rectangle 4">
            <a:extLst>
              <a:ext uri="{FF2B5EF4-FFF2-40B4-BE49-F238E27FC236}">
                <a16:creationId xmlns:a16="http://schemas.microsoft.com/office/drawing/2014/main" id="{817A5ABA-60B0-49C8-BC58-7EEB6EFEB2F6}"/>
              </a:ext>
            </a:extLst>
          </p:cNvPr>
          <p:cNvSpPr>
            <a:spLocks noGrp="1"/>
          </p:cNvSpPr>
          <p:nvPr/>
        </p:nvSpPr>
        <p:spPr>
          <a:xfrm>
            <a:off x="533400" y="1771650"/>
            <a:ext cx="3209925" cy="857250"/>
          </a:xfrm>
          <a:prstGeom prst="rect">
            <a:avLst/>
          </a:prstGeom>
          <a:noFill/>
          <a:ln w="0">
            <a:noFill/>
          </a:ln>
        </p:spPr>
        <p:txBody>
          <a:bodyPr wrap="square" lIns="0" tIns="0" rIns="0" bIns="0" anchor="t">
            <a:noAutofit/>
          </a:bodyPr>
          <a:lstStyle/>
          <a:p>
            <a:pPr algn="l">
              <a:defRPr sz="2175" b="1">
                <a:solidFill>
                  <a:srgbClr val="007E87"/>
                </a:solidFill>
                <a:latin typeface="Nimbus Sans"/>
                <a:ea typeface="Nimbus Sans"/>
                <a:cs typeface="Nimbus Sans"/>
              </a:defRPr>
            </a:pPr>
            <a:r>
              <a:rPr sz="2175" b="1">
                <a:solidFill>
                  <a:srgbClr val="007E87"/>
                </a:solidFill>
                <a:latin typeface="Nimbus Sans"/>
                <a:ea typeface="Nimbus Sans"/>
                <a:cs typeface="Nimbus Sans"/>
              </a:rPr>
              <a:t>Incentivos fiscales</a:t>
            </a:r>
          </a:p>
        </p:txBody>
      </p:sp>
      <p:sp>
        <p:nvSpPr>
          <p:cNvPr id="6" name="Rectangle 5">
            <a:extLst>
              <a:ext uri="{FF2B5EF4-FFF2-40B4-BE49-F238E27FC236}">
                <a16:creationId xmlns:a16="http://schemas.microsoft.com/office/drawing/2014/main" id="{8BF592F8-5D14-43DC-B593-9031AF85EF7F}"/>
              </a:ext>
            </a:extLst>
          </p:cNvPr>
          <p:cNvSpPr>
            <a:spLocks noGrp="1"/>
          </p:cNvSpPr>
          <p:nvPr/>
        </p:nvSpPr>
        <p:spPr>
          <a:xfrm>
            <a:off x="4029075" y="1790700"/>
            <a:ext cx="7629525" cy="857250"/>
          </a:xfrm>
          <a:prstGeom prst="rect">
            <a:avLst/>
          </a:prstGeom>
          <a:noFill/>
          <a:ln w="0">
            <a:noFill/>
          </a:ln>
        </p:spPr>
        <p:txBody>
          <a:bodyPr wrap="square" lIns="0" tIns="0" rIns="0" bIns="0" anchor="t">
            <a:noAutofit/>
          </a:bodyPr>
          <a:lstStyle/>
          <a:p>
            <a:pPr algn="l">
              <a:defRPr sz="1950" b="0">
                <a:solidFill>
                  <a:srgbClr val="344E54"/>
                </a:solidFill>
                <a:latin typeface="Nimbus Sans"/>
                <a:ea typeface="Nimbus Sans"/>
                <a:cs typeface="Nimbus Sans"/>
              </a:defRPr>
            </a:pPr>
            <a:r>
              <a:rPr sz="1950" b="0">
                <a:solidFill>
                  <a:srgbClr val="344E54"/>
                </a:solidFill>
                <a:latin typeface="Nimbus Sans"/>
                <a:ea typeface="Nimbus Sans"/>
                <a:cs typeface="Nimbus Sans"/>
              </a:rPr>
              <a:t>Exenciones nacionales para actividades alcanzadas, incluida Ganancias,</a:t>
            </a:r>
          </a:p>
          <a:p>
            <a:pPr algn="l">
              <a:defRPr sz="1950" b="0">
                <a:solidFill>
                  <a:srgbClr val="344E54"/>
                </a:solidFill>
                <a:latin typeface="Nimbus Sans"/>
                <a:ea typeface="Nimbus Sans"/>
                <a:cs typeface="Nimbus Sans"/>
              </a:defRPr>
            </a:pPr>
            <a:r>
              <a:rPr sz="1950" b="0">
                <a:solidFill>
                  <a:srgbClr val="344E54"/>
                </a:solidFill>
                <a:latin typeface="Nimbus Sans"/>
                <a:ea typeface="Nimbus Sans"/>
                <a:cs typeface="Nimbus Sans"/>
              </a:rPr>
              <a:t>y tratamiento especial de IVA e impuestos internos.</a:t>
            </a:r>
          </a:p>
        </p:txBody>
      </p:sp>
      <p:sp>
        <p:nvSpPr>
          <p:cNvPr id="7" name="Rectangle 6">
            <a:extLst>
              <a:ext uri="{FF2B5EF4-FFF2-40B4-BE49-F238E27FC236}">
                <a16:creationId xmlns:a16="http://schemas.microsoft.com/office/drawing/2014/main" id="{48E1EE8B-0735-472E-A2B1-BB962D206C8C}"/>
              </a:ext>
            </a:extLst>
          </p:cNvPr>
          <p:cNvSpPr>
            <a:spLocks noGrp="1"/>
          </p:cNvSpPr>
          <p:nvPr/>
        </p:nvSpPr>
        <p:spPr>
          <a:xfrm>
            <a:off x="533400" y="2762250"/>
            <a:ext cx="3209925" cy="857250"/>
          </a:xfrm>
          <a:prstGeom prst="rect">
            <a:avLst/>
          </a:prstGeom>
          <a:noFill/>
          <a:ln w="0">
            <a:noFill/>
          </a:ln>
        </p:spPr>
        <p:txBody>
          <a:bodyPr wrap="square" lIns="0" tIns="0" rIns="0" bIns="0" anchor="t">
            <a:noAutofit/>
          </a:bodyPr>
          <a:lstStyle/>
          <a:p>
            <a:pPr algn="l">
              <a:defRPr sz="2175" b="1">
                <a:solidFill>
                  <a:srgbClr val="007E87"/>
                </a:solidFill>
                <a:latin typeface="Nimbus Sans"/>
                <a:ea typeface="Nimbus Sans"/>
                <a:cs typeface="Nimbus Sans"/>
              </a:defRPr>
            </a:pPr>
            <a:r>
              <a:rPr sz="2175" b="1">
                <a:solidFill>
                  <a:srgbClr val="007E87"/>
                </a:solidFill>
                <a:latin typeface="Nimbus Sans"/>
                <a:ea typeface="Nimbus Sans"/>
                <a:cs typeface="Nimbus Sans"/>
              </a:rPr>
              <a:t>Insumos y bienes de capital</a:t>
            </a:r>
          </a:p>
        </p:txBody>
      </p:sp>
      <p:sp>
        <p:nvSpPr>
          <p:cNvPr id="8" name="Rectangle 7">
            <a:extLst>
              <a:ext uri="{FF2B5EF4-FFF2-40B4-BE49-F238E27FC236}">
                <a16:creationId xmlns:a16="http://schemas.microsoft.com/office/drawing/2014/main" id="{C0116015-23CE-41FE-AE46-3522075338A1}"/>
              </a:ext>
            </a:extLst>
          </p:cNvPr>
          <p:cNvSpPr>
            <a:spLocks noGrp="1"/>
          </p:cNvSpPr>
          <p:nvPr/>
        </p:nvSpPr>
        <p:spPr>
          <a:xfrm>
            <a:off x="4029075" y="2781300"/>
            <a:ext cx="7629525" cy="857250"/>
          </a:xfrm>
          <a:prstGeom prst="rect">
            <a:avLst/>
          </a:prstGeom>
          <a:noFill/>
          <a:ln w="0">
            <a:noFill/>
          </a:ln>
        </p:spPr>
        <p:txBody>
          <a:bodyPr wrap="square" lIns="0" tIns="0" rIns="0" bIns="0" anchor="t">
            <a:noAutofit/>
          </a:bodyPr>
          <a:lstStyle/>
          <a:p>
            <a:pPr algn="l">
              <a:defRPr sz="1950" b="0">
                <a:solidFill>
                  <a:srgbClr val="344E54"/>
                </a:solidFill>
                <a:latin typeface="Nimbus Sans"/>
                <a:ea typeface="Nimbus Sans"/>
                <a:cs typeface="Nimbus Sans"/>
              </a:defRPr>
            </a:pPr>
            <a:r>
              <a:rPr sz="1950" b="0">
                <a:solidFill>
                  <a:srgbClr val="344E54"/>
                </a:solidFill>
                <a:latin typeface="Nimbus Sans"/>
                <a:ea typeface="Nimbus Sans"/>
                <a:cs typeface="Nimbus Sans"/>
              </a:rPr>
              <a:t>Franquicias aduaneras que favorecen el ingreso de insumos</a:t>
            </a:r>
          </a:p>
          <a:p>
            <a:pPr algn="l">
              <a:defRPr sz="1950" b="0">
                <a:solidFill>
                  <a:srgbClr val="344E54"/>
                </a:solidFill>
                <a:latin typeface="Nimbus Sans"/>
                <a:ea typeface="Nimbus Sans"/>
                <a:cs typeface="Nimbus Sans"/>
              </a:defRPr>
            </a:pPr>
            <a:r>
              <a:rPr sz="1950" b="0">
                <a:solidFill>
                  <a:srgbClr val="344E54"/>
                </a:solidFill>
                <a:latin typeface="Nimbus Sans"/>
                <a:ea typeface="Nimbus Sans"/>
                <a:cs typeface="Nimbus Sans"/>
              </a:rPr>
              <a:t>y equipos para producción industrial.</a:t>
            </a:r>
          </a:p>
        </p:txBody>
      </p:sp>
      <p:sp>
        <p:nvSpPr>
          <p:cNvPr id="9" name="Rectangle 8">
            <a:extLst>
              <a:ext uri="{FF2B5EF4-FFF2-40B4-BE49-F238E27FC236}">
                <a16:creationId xmlns:a16="http://schemas.microsoft.com/office/drawing/2014/main" id="{F2B68556-A875-4488-A858-CF7BE663182D}"/>
              </a:ext>
            </a:extLst>
          </p:cNvPr>
          <p:cNvSpPr>
            <a:spLocks noGrp="1"/>
          </p:cNvSpPr>
          <p:nvPr/>
        </p:nvSpPr>
        <p:spPr>
          <a:xfrm>
            <a:off x="533400" y="3752850"/>
            <a:ext cx="3209925" cy="857250"/>
          </a:xfrm>
          <a:prstGeom prst="rect">
            <a:avLst/>
          </a:prstGeom>
          <a:noFill/>
          <a:ln w="0">
            <a:noFill/>
          </a:ln>
        </p:spPr>
        <p:txBody>
          <a:bodyPr wrap="square" lIns="0" tIns="0" rIns="0" bIns="0" anchor="t">
            <a:noAutofit/>
          </a:bodyPr>
          <a:lstStyle/>
          <a:p>
            <a:pPr algn="l">
              <a:defRPr sz="2175" b="1">
                <a:solidFill>
                  <a:srgbClr val="007E87"/>
                </a:solidFill>
                <a:latin typeface="Nimbus Sans"/>
                <a:ea typeface="Nimbus Sans"/>
                <a:cs typeface="Nimbus Sans"/>
              </a:defRPr>
            </a:pPr>
            <a:r>
              <a:rPr sz="2175" b="1">
                <a:solidFill>
                  <a:srgbClr val="007E87"/>
                </a:solidFill>
                <a:latin typeface="Nimbus Sans"/>
                <a:ea typeface="Nimbus Sans"/>
                <a:cs typeface="Nimbus Sans"/>
              </a:rPr>
              <a:t>Acceso al mercado nacional</a:t>
            </a:r>
          </a:p>
        </p:txBody>
      </p:sp>
      <p:sp>
        <p:nvSpPr>
          <p:cNvPr id="10" name="Rectangle 9">
            <a:extLst>
              <a:ext uri="{FF2B5EF4-FFF2-40B4-BE49-F238E27FC236}">
                <a16:creationId xmlns:a16="http://schemas.microsoft.com/office/drawing/2014/main" id="{6C2AF89E-3ADB-44A8-BB97-FA86EB03F0C4}"/>
              </a:ext>
            </a:extLst>
          </p:cNvPr>
          <p:cNvSpPr>
            <a:spLocks noGrp="1"/>
          </p:cNvSpPr>
          <p:nvPr/>
        </p:nvSpPr>
        <p:spPr>
          <a:xfrm>
            <a:off x="4029075" y="3771900"/>
            <a:ext cx="7629525" cy="857250"/>
          </a:xfrm>
          <a:prstGeom prst="rect">
            <a:avLst/>
          </a:prstGeom>
          <a:noFill/>
          <a:ln w="0">
            <a:noFill/>
          </a:ln>
        </p:spPr>
        <p:txBody>
          <a:bodyPr wrap="square" lIns="0" tIns="0" rIns="0" bIns="0" anchor="t">
            <a:noAutofit/>
          </a:bodyPr>
          <a:lstStyle/>
          <a:p>
            <a:pPr algn="l">
              <a:defRPr sz="1950" b="0">
                <a:solidFill>
                  <a:srgbClr val="344E54"/>
                </a:solidFill>
                <a:latin typeface="Nimbus Sans"/>
                <a:ea typeface="Nimbus Sans"/>
                <a:cs typeface="Nimbus Sans"/>
              </a:defRPr>
            </a:pPr>
            <a:r>
              <a:rPr sz="1950" b="0">
                <a:solidFill>
                  <a:srgbClr val="344E54"/>
                </a:solidFill>
                <a:latin typeface="Nimbus Sans"/>
                <a:ea typeface="Nimbus Sans"/>
                <a:cs typeface="Nimbus Sans"/>
              </a:rPr>
              <a:t>Tratamiento promocional de bienes originarios del área,</a:t>
            </a:r>
          </a:p>
          <a:p>
            <a:pPr algn="l">
              <a:defRPr sz="1950" b="0">
                <a:solidFill>
                  <a:srgbClr val="344E54"/>
                </a:solidFill>
                <a:latin typeface="Nimbus Sans"/>
                <a:ea typeface="Nimbus Sans"/>
                <a:cs typeface="Nimbus Sans"/>
              </a:defRPr>
            </a:pPr>
            <a:r>
              <a:rPr sz="1950" b="0">
                <a:solidFill>
                  <a:srgbClr val="344E54"/>
                </a:solidFill>
                <a:latin typeface="Nimbus Sans"/>
                <a:ea typeface="Nimbus Sans"/>
                <a:cs typeface="Nimbus Sans"/>
              </a:rPr>
              <a:t>con acreditación de origen y proceso productivo aprobado.</a:t>
            </a:r>
          </a:p>
        </p:txBody>
      </p:sp>
      <p:sp>
        <p:nvSpPr>
          <p:cNvPr id="11" name="Rectangle 10">
            <a:extLst>
              <a:ext uri="{FF2B5EF4-FFF2-40B4-BE49-F238E27FC236}">
                <a16:creationId xmlns:a16="http://schemas.microsoft.com/office/drawing/2014/main" id="{6DD0187E-E100-49D7-9A1F-DD3CB80655A1}"/>
              </a:ext>
            </a:extLst>
          </p:cNvPr>
          <p:cNvSpPr>
            <a:spLocks noGrp="1"/>
          </p:cNvSpPr>
          <p:nvPr/>
        </p:nvSpPr>
        <p:spPr>
          <a:xfrm>
            <a:off x="533400" y="4743450"/>
            <a:ext cx="3209925" cy="857250"/>
          </a:xfrm>
          <a:prstGeom prst="rect">
            <a:avLst/>
          </a:prstGeom>
          <a:noFill/>
          <a:ln w="0">
            <a:noFill/>
          </a:ln>
        </p:spPr>
        <p:txBody>
          <a:bodyPr wrap="square" lIns="0" tIns="0" rIns="0" bIns="0" anchor="t">
            <a:noAutofit/>
          </a:bodyPr>
          <a:lstStyle/>
          <a:p>
            <a:pPr algn="l">
              <a:defRPr sz="2175" b="1">
                <a:solidFill>
                  <a:srgbClr val="007E87"/>
                </a:solidFill>
                <a:latin typeface="Nimbus Sans"/>
                <a:ea typeface="Nimbus Sans"/>
                <a:cs typeface="Nimbus Sans"/>
              </a:defRPr>
            </a:pPr>
            <a:r>
              <a:rPr sz="2175" b="1">
                <a:solidFill>
                  <a:srgbClr val="007E87"/>
                </a:solidFill>
                <a:latin typeface="Nimbus Sans"/>
                <a:ea typeface="Nimbus Sans"/>
                <a:cs typeface="Nimbus Sans"/>
              </a:rPr>
              <a:t>Horizonte de inversión</a:t>
            </a:r>
          </a:p>
        </p:txBody>
      </p:sp>
      <p:sp>
        <p:nvSpPr>
          <p:cNvPr id="12" name="Rectangle 11">
            <a:extLst>
              <a:ext uri="{FF2B5EF4-FFF2-40B4-BE49-F238E27FC236}">
                <a16:creationId xmlns:a16="http://schemas.microsoft.com/office/drawing/2014/main" id="{5526F681-9ECB-488B-88CC-B6C118C85D71}"/>
              </a:ext>
            </a:extLst>
          </p:cNvPr>
          <p:cNvSpPr>
            <a:spLocks noGrp="1"/>
          </p:cNvSpPr>
          <p:nvPr/>
        </p:nvSpPr>
        <p:spPr>
          <a:xfrm>
            <a:off x="4029075" y="4762500"/>
            <a:ext cx="7629525" cy="857250"/>
          </a:xfrm>
          <a:prstGeom prst="rect">
            <a:avLst/>
          </a:prstGeom>
          <a:noFill/>
          <a:ln w="0">
            <a:noFill/>
          </a:ln>
        </p:spPr>
        <p:txBody>
          <a:bodyPr wrap="square" lIns="0" tIns="0" rIns="0" bIns="0" anchor="t">
            <a:noAutofit/>
          </a:bodyPr>
          <a:lstStyle/>
          <a:p>
            <a:pPr algn="l">
              <a:defRPr sz="1950" b="0">
                <a:solidFill>
                  <a:srgbClr val="344E54"/>
                </a:solidFill>
                <a:latin typeface="Nimbus Sans"/>
                <a:ea typeface="Nimbus Sans"/>
                <a:cs typeface="Nimbus Sans"/>
              </a:defRPr>
            </a:pPr>
            <a:r>
              <a:rPr sz="1950" b="0">
                <a:solidFill>
                  <a:srgbClr val="344E54"/>
                </a:solidFill>
                <a:latin typeface="Nimbus Sans"/>
                <a:ea typeface="Nimbus Sans"/>
                <a:cs typeface="Nimbus Sans"/>
              </a:rPr>
              <a:t>Beneficios hasta 2038 para proyectos adheridos. Extensión</a:t>
            </a:r>
          </a:p>
          <a:p>
            <a:pPr algn="l">
              <a:defRPr sz="1950" b="0">
                <a:solidFill>
                  <a:srgbClr val="344E54"/>
                </a:solidFill>
                <a:latin typeface="Nimbus Sans"/>
                <a:ea typeface="Nimbus Sans"/>
                <a:cs typeface="Nimbus Sans"/>
              </a:defRPr>
            </a:pPr>
            <a:r>
              <a:rPr sz="1950" b="0">
                <a:solidFill>
                  <a:srgbClr val="344E54"/>
                </a:solidFill>
                <a:latin typeface="Nimbus Sans"/>
                <a:ea typeface="Nimbus Sans"/>
                <a:cs typeface="Nimbus Sans"/>
              </a:rPr>
              <a:t>condicionada hasta 2053. Textiles tienen un plazo específico.</a:t>
            </a:r>
          </a:p>
        </p:txBody>
      </p:sp>
      <p:sp>
        <p:nvSpPr>
          <p:cNvPr id="13" name="Rectangle 12">
            <a:extLst>
              <a:ext uri="{FF2B5EF4-FFF2-40B4-BE49-F238E27FC236}">
                <a16:creationId xmlns:a16="http://schemas.microsoft.com/office/drawing/2014/main" id="{6482F57B-A432-43EB-A7AB-A91C71CF0FF4}"/>
              </a:ext>
            </a:extLst>
          </p:cNvPr>
          <p:cNvSpPr>
            <a:spLocks noGrp="1"/>
          </p:cNvSpPr>
          <p:nvPr/>
        </p:nvSpPr>
        <p:spPr>
          <a:xfrm>
            <a:off x="533400" y="5867400"/>
            <a:ext cx="11125200" cy="419100"/>
          </a:xfrm>
          <a:prstGeom prst="rect">
            <a:avLst/>
          </a:prstGeom>
          <a:noFill/>
          <a:ln w="0">
            <a:noFill/>
          </a:ln>
        </p:spPr>
        <p:txBody>
          <a:bodyPr wrap="square" lIns="0" tIns="0" rIns="0" bIns="0" anchor="t">
            <a:noAutofit/>
          </a:bodyPr>
          <a:lstStyle/>
          <a:p>
            <a:pPr algn="l">
              <a:defRPr sz="1425" b="0">
                <a:solidFill>
                  <a:srgbClr val="61767C"/>
                </a:solidFill>
                <a:latin typeface="Nimbus Sans"/>
                <a:ea typeface="Nimbus Sans"/>
                <a:cs typeface="Nimbus Sans"/>
              </a:defRPr>
            </a:pPr>
            <a:r>
              <a:rPr sz="1425" b="0">
                <a:solidFill>
                  <a:srgbClr val="61767C"/>
                </a:solidFill>
                <a:latin typeface="Nimbus Sans"/>
                <a:ea typeface="Nimbus Sans"/>
                <a:cs typeface="Nimbus Sans"/>
              </a:rPr>
              <a:t>Condiciones: proyecto aprobado, cumplimiento de origen y obligaciones promocionales. Aporte FAMP: 0% según Res. 20/2026 mientras subsistan sus condiciones.</a:t>
            </a:r>
          </a:p>
        </p:txBody>
      </p:sp>
    </p:spTree>
    <p:extLst>
      <p:ext uri="{BB962C8B-B14F-4D97-AF65-F5344CB8AC3E}">
        <p14:creationId xmlns:p14="http://schemas.microsoft.com/office/powerpoint/2010/main" val="18268307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0FED394-C9C2-406C-9CD6-1D8379C0BBFD}"/>
              </a:ext>
            </a:extLst>
          </p:cNvPr>
          <p:cNvSpPr>
            <a:spLocks noGrp="1"/>
          </p:cNvSpPr>
          <p:nvPr/>
        </p:nvSpPr>
        <p:spPr>
          <a:xfrm>
            <a:off x="533400" y="400050"/>
            <a:ext cx="11125200" cy="714375"/>
          </a:xfrm>
          <a:prstGeom prst="rect">
            <a:avLst/>
          </a:prstGeom>
          <a:noFill/>
          <a:ln w="0">
            <a:noFill/>
          </a:ln>
        </p:spPr>
        <p:txBody>
          <a:bodyPr wrap="square" lIns="0" tIns="0" rIns="0" bIns="0" anchor="t">
            <a:noAutofit/>
          </a:bodyPr>
          <a:lstStyle/>
          <a:p>
            <a:pPr algn="l">
              <a:defRPr sz="3300" b="1">
                <a:solidFill>
                  <a:srgbClr val="163C43"/>
                </a:solidFill>
                <a:latin typeface="Nimbus Sans"/>
                <a:ea typeface="Nimbus Sans"/>
                <a:cs typeface="Nimbus Sans"/>
              </a:defRPr>
            </a:pPr>
            <a:r>
              <a:rPr sz="3300" b="1">
                <a:solidFill>
                  <a:srgbClr val="163C43"/>
                </a:solidFill>
                <a:latin typeface="Nimbus Sans"/>
                <a:ea typeface="Nimbus Sans"/>
                <a:cs typeface="Nimbus Sans"/>
              </a:rPr>
              <a:t>Fuentes y alcance de las cifras</a:t>
            </a:r>
          </a:p>
        </p:txBody>
      </p:sp>
      <p:sp>
        <p:nvSpPr>
          <p:cNvPr id="2" name="Rectangle 1">
            <a:extLst>
              <a:ext uri="{FF2B5EF4-FFF2-40B4-BE49-F238E27FC236}">
                <a16:creationId xmlns:a16="http://schemas.microsoft.com/office/drawing/2014/main" id="{34FD1517-FF32-4D74-AA53-F1BEDAD8B3D3}"/>
              </a:ext>
            </a:extLst>
          </p:cNvPr>
          <p:cNvSpPr>
            <a:spLocks noGrp="1"/>
          </p:cNvSpPr>
          <p:nvPr/>
        </p:nvSpPr>
        <p:spPr>
          <a:xfrm>
            <a:off x="533400" y="6353175"/>
            <a:ext cx="10715625" cy="361950"/>
          </a:xfrm>
          <a:prstGeom prst="rect">
            <a:avLst/>
          </a:prstGeom>
          <a:noFill/>
          <a:ln w="0">
            <a:noFill/>
          </a:ln>
        </p:spPr>
        <p:txBody>
          <a:bodyPr wrap="square" lIns="0" tIns="0" rIns="0" bIns="0" anchor="t">
            <a:noAutofit/>
          </a:bodyPr>
          <a:lstStyle/>
          <a:p>
            <a:pPr algn="l">
              <a:defRPr sz="1050" b="0">
                <a:solidFill>
                  <a:srgbClr val="61767C"/>
                </a:solidFill>
                <a:latin typeface="Nimbus Sans"/>
                <a:ea typeface="Nimbus Sans"/>
                <a:cs typeface="Nimbus Sans"/>
              </a:defRPr>
            </a:pPr>
            <a:r>
              <a:rPr sz="1050" b="0">
                <a:solidFill>
                  <a:srgbClr val="61767C"/>
                </a:solidFill>
                <a:latin typeface="Nimbus Sans"/>
                <a:ea typeface="Nimbus Sans"/>
                <a:cs typeface="Nimbus Sans"/>
              </a:rPr>
              <a:t>Consulta documental: 1 de octubre de 2026. Las notas de cada diapositiva conservan referencias y cálculos.</a:t>
            </a:r>
          </a:p>
        </p:txBody>
      </p:sp>
      <p:sp>
        <p:nvSpPr>
          <p:cNvPr id="3" name="Rectangle 2">
            <a:extLst>
              <a:ext uri="{FF2B5EF4-FFF2-40B4-BE49-F238E27FC236}">
                <a16:creationId xmlns:a16="http://schemas.microsoft.com/office/drawing/2014/main" id="{DB449BD4-D146-4947-B23F-593962E82789}"/>
              </a:ext>
            </a:extLst>
          </p:cNvPr>
          <p:cNvSpPr>
            <a:spLocks noGrp="1"/>
          </p:cNvSpPr>
          <p:nvPr/>
        </p:nvSpPr>
        <p:spPr>
          <a:xfrm>
            <a:off x="11334750" y="6381750"/>
            <a:ext cx="323850" cy="209550"/>
          </a:xfrm>
          <a:prstGeom prst="rect">
            <a:avLst/>
          </a:prstGeom>
          <a:noFill/>
          <a:ln w="0">
            <a:noFill/>
          </a:ln>
        </p:spPr>
        <p:txBody>
          <a:bodyPr wrap="square" lIns="0" tIns="0" rIns="0" bIns="0" anchor="t">
            <a:noAutofit/>
          </a:bodyPr>
          <a:lstStyle/>
          <a:p>
            <a:pPr algn="r">
              <a:defRPr sz="1050" b="0">
                <a:solidFill>
                  <a:srgbClr val="61767C"/>
                </a:solidFill>
                <a:latin typeface="Nimbus Sans"/>
                <a:ea typeface="Nimbus Sans"/>
                <a:cs typeface="Nimbus Sans"/>
              </a:defRPr>
            </a:pPr>
            <a:r>
              <a:rPr sz="1050" b="0">
                <a:solidFill>
                  <a:srgbClr val="61767C"/>
                </a:solidFill>
                <a:latin typeface="Nimbus Sans"/>
                <a:ea typeface="Nimbus Sans"/>
                <a:cs typeface="Nimbus Sans"/>
              </a:rPr>
              <a:t>14</a:t>
            </a:r>
          </a:p>
        </p:txBody>
      </p:sp>
      <p:sp>
        <p:nvSpPr>
          <p:cNvPr id="4" name="Rectangle 3">
            <a:extLst>
              <a:ext uri="{FF2B5EF4-FFF2-40B4-BE49-F238E27FC236}">
                <a16:creationId xmlns:a16="http://schemas.microsoft.com/office/drawing/2014/main" id="{0154C523-9B09-49AE-8A55-B8DF03533C70}"/>
              </a:ext>
            </a:extLst>
          </p:cNvPr>
          <p:cNvSpPr>
            <a:spLocks noGrp="1"/>
          </p:cNvSpPr>
          <p:nvPr/>
        </p:nvSpPr>
        <p:spPr>
          <a:xfrm>
            <a:off x="533400" y="1600200"/>
            <a:ext cx="3219450" cy="381000"/>
          </a:xfrm>
          <a:prstGeom prst="rect">
            <a:avLst/>
          </a:prstGeom>
          <a:noFill/>
          <a:ln w="0">
            <a:noFill/>
          </a:ln>
        </p:spPr>
        <p:txBody>
          <a:bodyPr wrap="square" lIns="0" tIns="0" rIns="0" bIns="0" anchor="t">
            <a:noAutofit/>
          </a:bodyPr>
          <a:lstStyle/>
          <a:p>
            <a:pPr algn="l">
              <a:defRPr sz="2175" b="1">
                <a:solidFill>
                  <a:srgbClr val="007E87"/>
                </a:solidFill>
                <a:latin typeface="Nimbus Sans"/>
                <a:ea typeface="Nimbus Sans"/>
                <a:cs typeface="Nimbus Sans"/>
              </a:defRPr>
            </a:pPr>
            <a:r>
              <a:rPr sz="2175" b="1">
                <a:solidFill>
                  <a:srgbClr val="007E87"/>
                </a:solidFill>
                <a:latin typeface="Nimbus Sans"/>
                <a:ea typeface="Nimbus Sans"/>
                <a:cs typeface="Nimbus Sans"/>
              </a:rPr>
              <a:t>Base principal</a:t>
            </a:r>
          </a:p>
        </p:txBody>
      </p:sp>
      <p:sp>
        <p:nvSpPr>
          <p:cNvPr id="5" name="Rectangle 4">
            <a:extLst>
              <a:ext uri="{FF2B5EF4-FFF2-40B4-BE49-F238E27FC236}">
                <a16:creationId xmlns:a16="http://schemas.microsoft.com/office/drawing/2014/main" id="{B57EA978-24E4-4B87-A313-80A7BEB90D3F}"/>
              </a:ext>
            </a:extLst>
          </p:cNvPr>
          <p:cNvSpPr>
            <a:spLocks noGrp="1"/>
          </p:cNvSpPr>
          <p:nvPr/>
        </p:nvSpPr>
        <p:spPr>
          <a:xfrm>
            <a:off x="4029075" y="1590675"/>
            <a:ext cx="7629525" cy="857250"/>
          </a:xfrm>
          <a:prstGeom prst="rect">
            <a:avLst/>
          </a:prstGeom>
          <a:noFill/>
          <a:ln w="0">
            <a:noFill/>
          </a:ln>
        </p:spPr>
        <p:txBody>
          <a:bodyPr wrap="square" lIns="0" tIns="0" rIns="0" bIns="0" anchor="t">
            <a:noAutofit/>
          </a:bodyPr>
          <a:lstStyle/>
          <a:p>
            <a:pPr algn="l">
              <a:defRPr sz="1875" b="0">
                <a:solidFill>
                  <a:srgbClr val="344E54"/>
                </a:solidFill>
                <a:latin typeface="Nimbus Sans"/>
                <a:ea typeface="Nimbus Sans"/>
                <a:cs typeface="Nimbus Sans"/>
              </a:defRPr>
            </a:pPr>
            <a:r>
              <a:rPr sz="1875" b="0" dirty="0">
                <a:solidFill>
                  <a:srgbClr val="344E54"/>
                </a:solidFill>
                <a:latin typeface="Nimbus Sans"/>
                <a:ea typeface="Nimbus Sans"/>
                <a:cs typeface="Nimbus Sans"/>
              </a:rPr>
              <a:t>Excel provincial de </a:t>
            </a:r>
            <a:r>
              <a:rPr sz="1875" b="0" dirty="0" err="1">
                <a:solidFill>
                  <a:srgbClr val="344E54"/>
                </a:solidFill>
                <a:latin typeface="Nimbus Sans"/>
                <a:ea typeface="Nimbus Sans"/>
                <a:cs typeface="Nimbus Sans"/>
              </a:rPr>
              <a:t>proyectos</a:t>
            </a:r>
            <a:r>
              <a:rPr sz="1875" b="0" dirty="0">
                <a:solidFill>
                  <a:srgbClr val="344E54"/>
                </a:solidFill>
                <a:latin typeface="Nimbus Sans"/>
                <a:ea typeface="Nimbus Sans"/>
                <a:cs typeface="Nimbus Sans"/>
              </a:rPr>
              <a:t>, hoja Base. </a:t>
            </a:r>
            <a:endParaRPr lang="es-ES" sz="1875" b="0" dirty="0">
              <a:solidFill>
                <a:srgbClr val="344E54"/>
              </a:solidFill>
              <a:latin typeface="Nimbus Sans"/>
              <a:ea typeface="Nimbus Sans"/>
              <a:cs typeface="Nimbus Sans"/>
            </a:endParaRPr>
          </a:p>
          <a:p>
            <a:pPr algn="l">
              <a:defRPr sz="1875" b="0">
                <a:solidFill>
                  <a:srgbClr val="344E54"/>
                </a:solidFill>
                <a:latin typeface="Nimbus Sans"/>
                <a:ea typeface="Nimbus Sans"/>
                <a:cs typeface="Nimbus Sans"/>
              </a:defRPr>
            </a:pPr>
            <a:r>
              <a:rPr sz="1875" b="0" dirty="0" err="1">
                <a:solidFill>
                  <a:srgbClr val="344E54"/>
                </a:solidFill>
                <a:latin typeface="Nimbus Sans"/>
                <a:ea typeface="Nimbus Sans"/>
                <a:cs typeface="Nimbus Sans"/>
              </a:rPr>
              <a:t>Producción</a:t>
            </a:r>
            <a:r>
              <a:rPr sz="1875" b="0" dirty="0">
                <a:solidFill>
                  <a:srgbClr val="344E54"/>
                </a:solidFill>
                <a:latin typeface="Nimbus Sans"/>
                <a:ea typeface="Nimbus Sans"/>
                <a:cs typeface="Nimbus Sans"/>
              </a:rPr>
              <a:t> </a:t>
            </a:r>
            <a:r>
              <a:rPr sz="1875" b="0" dirty="0" err="1">
                <a:solidFill>
                  <a:srgbClr val="344E54"/>
                </a:solidFill>
                <a:latin typeface="Nimbus Sans"/>
                <a:ea typeface="Nimbus Sans"/>
                <a:cs typeface="Nimbus Sans"/>
              </a:rPr>
              <a:t>mensual</a:t>
            </a:r>
            <a:r>
              <a:rPr sz="1875" b="0" dirty="0">
                <a:solidFill>
                  <a:srgbClr val="344E54"/>
                </a:solidFill>
                <a:latin typeface="Nimbus Sans"/>
                <a:ea typeface="Nimbus Sans"/>
                <a:cs typeface="Nimbus Sans"/>
              </a:rPr>
              <a:t> 2023-2026, </a:t>
            </a:r>
            <a:r>
              <a:rPr sz="1875" b="0" dirty="0" err="1">
                <a:solidFill>
                  <a:srgbClr val="344E54"/>
                </a:solidFill>
                <a:latin typeface="Nimbus Sans"/>
                <a:ea typeface="Nimbus Sans"/>
                <a:cs typeface="Nimbus Sans"/>
              </a:rPr>
              <a:t>empleo</a:t>
            </a:r>
            <a:r>
              <a:rPr sz="1875" b="0" dirty="0">
                <a:solidFill>
                  <a:srgbClr val="344E54"/>
                </a:solidFill>
                <a:latin typeface="Nimbus Sans"/>
                <a:ea typeface="Nimbus Sans"/>
                <a:cs typeface="Nimbus Sans"/>
              </a:rPr>
              <a:t>,</a:t>
            </a:r>
          </a:p>
          <a:p>
            <a:pPr algn="l">
              <a:defRPr sz="1875" b="0">
                <a:solidFill>
                  <a:srgbClr val="344E54"/>
                </a:solidFill>
                <a:latin typeface="Nimbus Sans"/>
                <a:ea typeface="Nimbus Sans"/>
                <a:cs typeface="Nimbus Sans"/>
              </a:defRPr>
            </a:pPr>
            <a:r>
              <a:rPr sz="1875" b="0" dirty="0" err="1">
                <a:solidFill>
                  <a:srgbClr val="344E54"/>
                </a:solidFill>
                <a:latin typeface="Nimbus Sans"/>
                <a:ea typeface="Nimbus Sans"/>
                <a:cs typeface="Nimbus Sans"/>
              </a:rPr>
              <a:t>productos</a:t>
            </a:r>
            <a:r>
              <a:rPr sz="1875" b="0" dirty="0">
                <a:solidFill>
                  <a:srgbClr val="344E54"/>
                </a:solidFill>
                <a:latin typeface="Nimbus Sans"/>
                <a:ea typeface="Nimbus Sans"/>
                <a:cs typeface="Nimbus Sans"/>
              </a:rPr>
              <a:t> </a:t>
            </a:r>
            <a:r>
              <a:rPr sz="1875" b="0" dirty="0" err="1">
                <a:solidFill>
                  <a:srgbClr val="344E54"/>
                </a:solidFill>
                <a:latin typeface="Nimbus Sans"/>
                <a:ea typeface="Nimbus Sans"/>
                <a:cs typeface="Nimbus Sans"/>
              </a:rPr>
              <a:t>aprobados</a:t>
            </a:r>
            <a:r>
              <a:rPr sz="1875" b="0" dirty="0">
                <a:solidFill>
                  <a:srgbClr val="344E54"/>
                </a:solidFill>
                <a:latin typeface="Nimbus Sans"/>
                <a:ea typeface="Nimbus Sans"/>
                <a:cs typeface="Nimbus Sans"/>
              </a:rPr>
              <a:t> y </a:t>
            </a:r>
            <a:r>
              <a:rPr sz="1875" b="0" dirty="0" err="1">
                <a:solidFill>
                  <a:srgbClr val="344E54"/>
                </a:solidFill>
                <a:latin typeface="Nimbus Sans"/>
                <a:ea typeface="Nimbus Sans"/>
                <a:cs typeface="Nimbus Sans"/>
              </a:rPr>
              <a:t>compromisos</a:t>
            </a:r>
            <a:r>
              <a:rPr sz="1875" b="0" dirty="0">
                <a:solidFill>
                  <a:srgbClr val="344E54"/>
                </a:solidFill>
                <a:latin typeface="Nimbus Sans"/>
                <a:ea typeface="Nimbus Sans"/>
                <a:cs typeface="Nimbus Sans"/>
              </a:rPr>
              <a:t> de </a:t>
            </a:r>
            <a:r>
              <a:rPr sz="1875" b="0" dirty="0" err="1">
                <a:solidFill>
                  <a:srgbClr val="344E54"/>
                </a:solidFill>
                <a:latin typeface="Nimbus Sans"/>
                <a:ea typeface="Nimbus Sans"/>
                <a:cs typeface="Nimbus Sans"/>
              </a:rPr>
              <a:t>inversión</a:t>
            </a:r>
            <a:r>
              <a:rPr sz="1875" b="0" dirty="0">
                <a:solidFill>
                  <a:srgbClr val="344E54"/>
                </a:solidFill>
                <a:latin typeface="Nimbus Sans"/>
                <a:ea typeface="Nimbus Sans"/>
                <a:cs typeface="Nimbus Sans"/>
              </a:rPr>
              <a:t>.</a:t>
            </a:r>
          </a:p>
        </p:txBody>
      </p:sp>
      <p:sp>
        <p:nvSpPr>
          <p:cNvPr id="6" name="Rectangle 5">
            <a:extLst>
              <a:ext uri="{FF2B5EF4-FFF2-40B4-BE49-F238E27FC236}">
                <a16:creationId xmlns:a16="http://schemas.microsoft.com/office/drawing/2014/main" id="{99BE89B6-2B80-404F-B900-72DA4C70CF5A}"/>
              </a:ext>
            </a:extLst>
          </p:cNvPr>
          <p:cNvSpPr>
            <a:spLocks noGrp="1"/>
          </p:cNvSpPr>
          <p:nvPr/>
        </p:nvSpPr>
        <p:spPr>
          <a:xfrm>
            <a:off x="533400" y="2714625"/>
            <a:ext cx="3219450" cy="400050"/>
          </a:xfrm>
          <a:prstGeom prst="rect">
            <a:avLst/>
          </a:prstGeom>
          <a:noFill/>
          <a:ln w="0">
            <a:noFill/>
          </a:ln>
        </p:spPr>
        <p:txBody>
          <a:bodyPr wrap="square" lIns="0" tIns="0" rIns="0" bIns="0" anchor="t">
            <a:noAutofit/>
          </a:bodyPr>
          <a:lstStyle/>
          <a:p>
            <a:pPr algn="l">
              <a:defRPr sz="2175" b="1">
                <a:solidFill>
                  <a:srgbClr val="007E87"/>
                </a:solidFill>
                <a:latin typeface="Nimbus Sans"/>
                <a:ea typeface="Nimbus Sans"/>
                <a:cs typeface="Nimbus Sans"/>
              </a:defRPr>
            </a:pPr>
            <a:r>
              <a:rPr sz="2175" b="1">
                <a:solidFill>
                  <a:srgbClr val="007E87"/>
                </a:solidFill>
                <a:latin typeface="Nimbus Sans"/>
                <a:ea typeface="Nimbus Sans"/>
                <a:cs typeface="Nimbus Sans"/>
              </a:rPr>
              <a:t>Criterio de cálculo</a:t>
            </a:r>
          </a:p>
        </p:txBody>
      </p:sp>
      <p:sp>
        <p:nvSpPr>
          <p:cNvPr id="7" name="Rectangle 6">
            <a:extLst>
              <a:ext uri="{FF2B5EF4-FFF2-40B4-BE49-F238E27FC236}">
                <a16:creationId xmlns:a16="http://schemas.microsoft.com/office/drawing/2014/main" id="{D0A96C27-797F-4544-9098-ED657D093C19}"/>
              </a:ext>
            </a:extLst>
          </p:cNvPr>
          <p:cNvSpPr>
            <a:spLocks noGrp="1"/>
          </p:cNvSpPr>
          <p:nvPr/>
        </p:nvSpPr>
        <p:spPr>
          <a:xfrm>
            <a:off x="4029075" y="2705100"/>
            <a:ext cx="7629525" cy="895350"/>
          </a:xfrm>
          <a:prstGeom prst="rect">
            <a:avLst/>
          </a:prstGeom>
          <a:noFill/>
          <a:ln w="0">
            <a:noFill/>
          </a:ln>
        </p:spPr>
        <p:txBody>
          <a:bodyPr wrap="square" lIns="0" tIns="0" rIns="0" bIns="0" anchor="t">
            <a:noAutofit/>
          </a:bodyPr>
          <a:lstStyle/>
          <a:p>
            <a:pPr algn="l">
              <a:defRPr sz="1875" b="0">
                <a:solidFill>
                  <a:srgbClr val="344E54"/>
                </a:solidFill>
                <a:latin typeface="Nimbus Sans"/>
                <a:ea typeface="Nimbus Sans"/>
                <a:cs typeface="Nimbus Sans"/>
              </a:defRPr>
            </a:pPr>
            <a:r>
              <a:rPr sz="1875" b="0">
                <a:solidFill>
                  <a:srgbClr val="344E54"/>
                </a:solidFill>
                <a:latin typeface="Nimbus Sans"/>
                <a:ea typeface="Nimbus Sans"/>
                <a:cs typeface="Nimbus Sans"/>
              </a:rPr>
              <a:t>2025 corresponde al año completo. 2026 reúne enero-agosto. Se recalcularon</a:t>
            </a:r>
          </a:p>
          <a:p>
            <a:pPr algn="l">
              <a:defRPr sz="1875" b="0">
                <a:solidFill>
                  <a:srgbClr val="344E54"/>
                </a:solidFill>
                <a:latin typeface="Nimbus Sans"/>
                <a:ea typeface="Nimbus Sans"/>
                <a:cs typeface="Nimbus Sans"/>
              </a:defRPr>
            </a:pPr>
            <a:r>
              <a:rPr sz="1875" b="0">
                <a:solidFill>
                  <a:srgbClr val="344E54"/>
                </a:solidFill>
                <a:latin typeface="Nimbus Sans"/>
                <a:ea typeface="Nimbus Sans"/>
                <a:cs typeface="Nimbus Sans"/>
              </a:rPr>
              <a:t>los volúmenes desde los meses, incluida la fila de módulos de Newsan.</a:t>
            </a:r>
          </a:p>
        </p:txBody>
      </p:sp>
      <p:sp>
        <p:nvSpPr>
          <p:cNvPr id="8" name="Rectangle 7">
            <a:extLst>
              <a:ext uri="{FF2B5EF4-FFF2-40B4-BE49-F238E27FC236}">
                <a16:creationId xmlns:a16="http://schemas.microsoft.com/office/drawing/2014/main" id="{5562E409-C2DB-43A4-8EA9-38036EE97443}"/>
              </a:ext>
            </a:extLst>
          </p:cNvPr>
          <p:cNvSpPr>
            <a:spLocks noGrp="1"/>
          </p:cNvSpPr>
          <p:nvPr/>
        </p:nvSpPr>
        <p:spPr>
          <a:xfrm>
            <a:off x="533400" y="3905250"/>
            <a:ext cx="3219450" cy="381000"/>
          </a:xfrm>
          <a:prstGeom prst="rect">
            <a:avLst/>
          </a:prstGeom>
          <a:noFill/>
          <a:ln w="0">
            <a:noFill/>
          </a:ln>
        </p:spPr>
        <p:txBody>
          <a:bodyPr wrap="square" lIns="0" tIns="0" rIns="0" bIns="0" anchor="t">
            <a:noAutofit/>
          </a:bodyPr>
          <a:lstStyle/>
          <a:p>
            <a:pPr algn="l">
              <a:defRPr sz="2175" b="1">
                <a:solidFill>
                  <a:srgbClr val="007E87"/>
                </a:solidFill>
                <a:latin typeface="Nimbus Sans"/>
                <a:ea typeface="Nimbus Sans"/>
                <a:cs typeface="Nimbus Sans"/>
              </a:defRPr>
            </a:pPr>
            <a:r>
              <a:rPr sz="2175" b="1">
                <a:solidFill>
                  <a:srgbClr val="007E87"/>
                </a:solidFill>
                <a:latin typeface="Nimbus Sans"/>
                <a:ea typeface="Nimbus Sans"/>
                <a:cs typeface="Nimbus Sans"/>
              </a:rPr>
              <a:t>Alcance</a:t>
            </a:r>
          </a:p>
        </p:txBody>
      </p:sp>
      <p:sp>
        <p:nvSpPr>
          <p:cNvPr id="9" name="Rectangle 8">
            <a:extLst>
              <a:ext uri="{FF2B5EF4-FFF2-40B4-BE49-F238E27FC236}">
                <a16:creationId xmlns:a16="http://schemas.microsoft.com/office/drawing/2014/main" id="{3FF138C6-AC89-4D5A-B4F7-12B0A0A2A63A}"/>
              </a:ext>
            </a:extLst>
          </p:cNvPr>
          <p:cNvSpPr>
            <a:spLocks noGrp="1"/>
          </p:cNvSpPr>
          <p:nvPr/>
        </p:nvSpPr>
        <p:spPr>
          <a:xfrm>
            <a:off x="4029075" y="3895725"/>
            <a:ext cx="7629525" cy="1228725"/>
          </a:xfrm>
          <a:prstGeom prst="rect">
            <a:avLst/>
          </a:prstGeom>
          <a:noFill/>
          <a:ln w="0">
            <a:noFill/>
          </a:ln>
        </p:spPr>
        <p:txBody>
          <a:bodyPr wrap="square" lIns="0" tIns="0" rIns="0" bIns="0" anchor="t">
            <a:noAutofit/>
          </a:bodyPr>
          <a:lstStyle/>
          <a:p>
            <a:pPr algn="l">
              <a:defRPr sz="1875" b="0">
                <a:solidFill>
                  <a:srgbClr val="344E54"/>
                </a:solidFill>
                <a:latin typeface="Nimbus Sans"/>
                <a:ea typeface="Nimbus Sans"/>
                <a:cs typeface="Nimbus Sans"/>
              </a:defRPr>
            </a:pPr>
            <a:r>
              <a:rPr sz="1875" b="0">
                <a:solidFill>
                  <a:srgbClr val="344E54"/>
                </a:solidFill>
                <a:latin typeface="Nimbus Sans"/>
                <a:ea typeface="Nimbus Sans"/>
                <a:cs typeface="Nimbus Sans"/>
              </a:rPr>
              <a:t>Producción observada como evidencia de escala. Máximos normativos</a:t>
            </a:r>
          </a:p>
          <a:p>
            <a:pPr algn="l">
              <a:defRPr sz="1875" b="0">
                <a:solidFill>
                  <a:srgbClr val="344E54"/>
                </a:solidFill>
                <a:latin typeface="Nimbus Sans"/>
                <a:ea typeface="Nimbus Sans"/>
                <a:cs typeface="Nimbus Sans"/>
              </a:defRPr>
            </a:pPr>
            <a:r>
              <a:rPr sz="1875" b="0">
                <a:solidFill>
                  <a:srgbClr val="344E54"/>
                </a:solidFill>
                <a:latin typeface="Nimbus Sans"/>
                <a:ea typeface="Nimbus Sans"/>
                <a:cs typeface="Nimbus Sans"/>
              </a:rPr>
              <a:t>y compromisos de inversión no miden capacidad física o inversión ejecutada.</a:t>
            </a:r>
          </a:p>
          <a:p>
            <a:pPr algn="l">
              <a:defRPr sz="1875" b="0">
                <a:solidFill>
                  <a:srgbClr val="344E54"/>
                </a:solidFill>
                <a:latin typeface="Nimbus Sans"/>
                <a:ea typeface="Nimbus Sans"/>
                <a:cs typeface="Nimbus Sans"/>
              </a:defRPr>
            </a:pPr>
            <a:r>
              <a:rPr sz="1875" b="0">
                <a:solidFill>
                  <a:srgbClr val="344E54"/>
                </a:solidFill>
                <a:latin typeface="Nimbus Sans"/>
                <a:ea typeface="Nimbus Sans"/>
                <a:cs typeface="Nimbus Sans"/>
              </a:rPr>
              <a:t>Exportaciones internacionales: contexto provincial y caso público identificado.</a:t>
            </a:r>
          </a:p>
        </p:txBody>
      </p:sp>
      <p:sp>
        <p:nvSpPr>
          <p:cNvPr id="10" name="Rectangle 9">
            <a:extLst>
              <a:ext uri="{FF2B5EF4-FFF2-40B4-BE49-F238E27FC236}">
                <a16:creationId xmlns:a16="http://schemas.microsoft.com/office/drawing/2014/main" id="{E1A32EFD-417D-4C0F-9719-329FA3DB9E91}"/>
              </a:ext>
            </a:extLst>
          </p:cNvPr>
          <p:cNvSpPr>
            <a:spLocks noGrp="1"/>
          </p:cNvSpPr>
          <p:nvPr/>
        </p:nvSpPr>
        <p:spPr>
          <a:xfrm>
            <a:off x="533400" y="5476875"/>
            <a:ext cx="3219450" cy="381000"/>
          </a:xfrm>
          <a:prstGeom prst="rect">
            <a:avLst/>
          </a:prstGeom>
          <a:noFill/>
          <a:ln w="0">
            <a:noFill/>
          </a:ln>
        </p:spPr>
        <p:txBody>
          <a:bodyPr wrap="square" lIns="0" tIns="0" rIns="0" bIns="0" anchor="t">
            <a:noAutofit/>
          </a:bodyPr>
          <a:lstStyle/>
          <a:p>
            <a:pPr algn="l">
              <a:defRPr sz="2175" b="1">
                <a:solidFill>
                  <a:srgbClr val="007E87"/>
                </a:solidFill>
                <a:latin typeface="Nimbus Sans"/>
                <a:ea typeface="Nimbus Sans"/>
                <a:cs typeface="Nimbus Sans"/>
              </a:defRPr>
            </a:pPr>
            <a:r>
              <a:rPr sz="2175" b="1">
                <a:solidFill>
                  <a:srgbClr val="007E87"/>
                </a:solidFill>
                <a:latin typeface="Nimbus Sans"/>
                <a:ea typeface="Nimbus Sans"/>
                <a:cs typeface="Nimbus Sans"/>
              </a:rPr>
              <a:t>Complementos</a:t>
            </a:r>
          </a:p>
        </p:txBody>
      </p:sp>
      <p:sp>
        <p:nvSpPr>
          <p:cNvPr id="11" name="Rectangle 10">
            <a:extLst>
              <a:ext uri="{FF2B5EF4-FFF2-40B4-BE49-F238E27FC236}">
                <a16:creationId xmlns:a16="http://schemas.microsoft.com/office/drawing/2014/main" id="{02536D3B-6985-478A-A487-6E351FAEC2E0}"/>
              </a:ext>
            </a:extLst>
          </p:cNvPr>
          <p:cNvSpPr>
            <a:spLocks noGrp="1"/>
          </p:cNvSpPr>
          <p:nvPr/>
        </p:nvSpPr>
        <p:spPr>
          <a:xfrm>
            <a:off x="4029075" y="5476875"/>
            <a:ext cx="7629525" cy="714375"/>
          </a:xfrm>
          <a:prstGeom prst="rect">
            <a:avLst/>
          </a:prstGeom>
          <a:noFill/>
          <a:ln w="0">
            <a:noFill/>
          </a:ln>
        </p:spPr>
        <p:txBody>
          <a:bodyPr wrap="square" lIns="0" tIns="0" rIns="0" bIns="0" anchor="t">
            <a:noAutofit/>
          </a:bodyPr>
          <a:lstStyle/>
          <a:p>
            <a:pPr algn="l">
              <a:defRPr sz="1875" b="0">
                <a:solidFill>
                  <a:srgbClr val="344E54"/>
                </a:solidFill>
                <a:latin typeface="Nimbus Sans"/>
                <a:ea typeface="Nimbus Sans"/>
                <a:cs typeface="Nimbus Sans"/>
              </a:defRPr>
            </a:pPr>
            <a:r>
              <a:rPr sz="1875" b="0">
                <a:solidFill>
                  <a:srgbClr val="344E54"/>
                </a:solidFill>
                <a:latin typeface="Nimbus Sans"/>
                <a:ea typeface="Nimbus Sans"/>
                <a:cs typeface="Nimbus Sans"/>
              </a:rPr>
              <a:t>INDEC OPEX 2025. Historias institucionales de empresas.</a:t>
            </a:r>
          </a:p>
          <a:p>
            <a:pPr algn="l">
              <a:defRPr sz="1875" b="0">
                <a:solidFill>
                  <a:srgbClr val="344E54"/>
                </a:solidFill>
                <a:latin typeface="Nimbus Sans"/>
                <a:ea typeface="Nimbus Sans"/>
                <a:cs typeface="Nimbus Sans"/>
              </a:defRPr>
            </a:pPr>
            <a:r>
              <a:rPr sz="1875" b="0">
                <a:solidFill>
                  <a:srgbClr val="344E54"/>
                </a:solidFill>
                <a:latin typeface="Nimbus Sans"/>
                <a:ea typeface="Nimbus Sans"/>
                <a:cs typeface="Nimbus Sans"/>
              </a:rPr>
              <a:t>Ley 19.640, Decreto 727/2021 y resoluciones vigentes consultadas.</a:t>
            </a:r>
          </a:p>
        </p:txBody>
      </p:sp>
    </p:spTree>
    <p:extLst>
      <p:ext uri="{BB962C8B-B14F-4D97-AF65-F5344CB8AC3E}">
        <p14:creationId xmlns:p14="http://schemas.microsoft.com/office/powerpoint/2010/main" val="724914931"/>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4086</Words>
  <Application>Microsoft Macintosh PowerPoint</Application>
  <DocSecurity>0</DocSecurity>
  <PresentationFormat>Widescreen</PresentationFormat>
  <Paragraphs>399</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Aptos</vt:lpstr>
      <vt:lpstr>Nimbus Sans</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Microsoft Office User</cp:lastModifiedBy>
  <cp:revision>1</cp:revision>
  <dcterms:created xsi:type="dcterms:W3CDTF">2026-10-02T02:04:10Z</dcterms:created>
  <dcterms:modified xsi:type="dcterms:W3CDTF">2026-10-02T02:15:32Z</dcterms:modified>
</cp:coreProperties>
</file>